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9" r:id="rId4"/>
  </p:sldMasterIdLst>
  <p:sldIdLst>
    <p:sldId id="256" r:id="rId5"/>
    <p:sldId id="278" r:id="rId6"/>
    <p:sldId id="257" r:id="rId7"/>
    <p:sldId id="284" r:id="rId8"/>
    <p:sldId id="264" r:id="rId9"/>
    <p:sldId id="265" r:id="rId10"/>
    <p:sldId id="258" r:id="rId11"/>
    <p:sldId id="270" r:id="rId12"/>
    <p:sldId id="271" r:id="rId13"/>
    <p:sldId id="285" r:id="rId14"/>
    <p:sldId id="272" r:id="rId15"/>
    <p:sldId id="274" r:id="rId16"/>
    <p:sldId id="290" r:id="rId17"/>
    <p:sldId id="289" r:id="rId18"/>
    <p:sldId id="276" r:id="rId19"/>
    <p:sldId id="286" r:id="rId20"/>
    <p:sldId id="287" r:id="rId21"/>
    <p:sldId id="266" r:id="rId22"/>
    <p:sldId id="267" r:id="rId23"/>
    <p:sldId id="268" r:id="rId24"/>
    <p:sldId id="269" r:id="rId25"/>
    <p:sldId id="288" r:id="rId26"/>
    <p:sldId id="291" r:id="rId27"/>
    <p:sldId id="292" r:id="rId28"/>
    <p:sldId id="293" r:id="rId29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Overlock SC" panose="02000506030000020004" pitchFamily="2" charset="0"/>
      <p:regular r:id="rId36"/>
    </p:embeddedFont>
    <p:embeddedFont>
      <p:font typeface="Playfair Display" pitchFamily="2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2044"/>
    <a:srgbClr val="FFCC66"/>
    <a:srgbClr val="206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DB2AB0-A798-4016-97F8-E645A0BB7F8A}" v="4" dt="2022-10-26T18:13:00.4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89" autoAdjust="0"/>
    <p:restoredTop sz="94660"/>
  </p:normalViewPr>
  <p:slideViewPr>
    <p:cSldViewPr snapToGrid="0">
      <p:cViewPr varScale="1">
        <p:scale>
          <a:sx n="95" d="100"/>
          <a:sy n="95" d="100"/>
        </p:scale>
        <p:origin x="80" y="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0.fntdata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Self" userId="2ec4ad03bc9f6388" providerId="LiveId" clId="{EFDB2AB0-A798-4016-97F8-E645A0BB7F8A}"/>
    <pc:docChg chg="custSel modSld">
      <pc:chgData name="Tom Self" userId="2ec4ad03bc9f6388" providerId="LiveId" clId="{EFDB2AB0-A798-4016-97F8-E645A0BB7F8A}" dt="2022-10-26T18:17:05.655" v="532" actId="20577"/>
      <pc:docMkLst>
        <pc:docMk/>
      </pc:docMkLst>
      <pc:sldChg chg="addSp delSp modSp mod delAnim modAnim">
        <pc:chgData name="Tom Self" userId="2ec4ad03bc9f6388" providerId="LiveId" clId="{EFDB2AB0-A798-4016-97F8-E645A0BB7F8A}" dt="2022-10-26T18:15:38.536" v="502" actId="478"/>
        <pc:sldMkLst>
          <pc:docMk/>
          <pc:sldMk cId="109857222" sldId="256"/>
        </pc:sldMkLst>
        <pc:picChg chg="add del mod">
          <ac:chgData name="Tom Self" userId="2ec4ad03bc9f6388" providerId="LiveId" clId="{EFDB2AB0-A798-4016-97F8-E645A0BB7F8A}" dt="2022-10-26T18:15:38.536" v="502" actId="478"/>
          <ac:picMkLst>
            <pc:docMk/>
            <pc:sldMk cId="109857222" sldId="256"/>
            <ac:picMk id="2" creationId="{57C02FEB-E0F9-AC5A-F1B5-4A9187C1B128}"/>
          </ac:picMkLst>
        </pc:picChg>
      </pc:sldChg>
      <pc:sldChg chg="addSp modSp mod">
        <pc:chgData name="Tom Self" userId="2ec4ad03bc9f6388" providerId="LiveId" clId="{EFDB2AB0-A798-4016-97F8-E645A0BB7F8A}" dt="2022-10-26T18:02:56.031" v="496" actId="207"/>
        <pc:sldMkLst>
          <pc:docMk/>
          <pc:sldMk cId="3801240328" sldId="270"/>
        </pc:sldMkLst>
        <pc:graphicFrameChg chg="add mod modGraphic">
          <ac:chgData name="Tom Self" userId="2ec4ad03bc9f6388" providerId="LiveId" clId="{EFDB2AB0-A798-4016-97F8-E645A0BB7F8A}" dt="2022-10-26T18:02:56.031" v="496" actId="207"/>
          <ac:graphicFrameMkLst>
            <pc:docMk/>
            <pc:sldMk cId="3801240328" sldId="270"/>
            <ac:graphicFrameMk id="2" creationId="{3AAA4843-EB5A-6ED7-335F-190145855F68}"/>
          </ac:graphicFrameMkLst>
        </pc:graphicFrameChg>
        <pc:graphicFrameChg chg="mod">
          <ac:chgData name="Tom Self" userId="2ec4ad03bc9f6388" providerId="LiveId" clId="{EFDB2AB0-A798-4016-97F8-E645A0BB7F8A}" dt="2022-10-26T17:59:11.777" v="472" actId="1076"/>
          <ac:graphicFrameMkLst>
            <pc:docMk/>
            <pc:sldMk cId="3801240328" sldId="270"/>
            <ac:graphicFrameMk id="14" creationId="{F6F8F3C0-A2DA-A211-C461-80CC576B9F65}"/>
          </ac:graphicFrameMkLst>
        </pc:graphicFrameChg>
      </pc:sldChg>
      <pc:sldChg chg="modSp mod">
        <pc:chgData name="Tom Self" userId="2ec4ad03bc9f6388" providerId="LiveId" clId="{EFDB2AB0-A798-4016-97F8-E645A0BB7F8A}" dt="2022-10-26T17:53:08.483" v="4" actId="20577"/>
        <pc:sldMkLst>
          <pc:docMk/>
          <pc:sldMk cId="1057611520" sldId="271"/>
        </pc:sldMkLst>
        <pc:spChg chg="mod">
          <ac:chgData name="Tom Self" userId="2ec4ad03bc9f6388" providerId="LiveId" clId="{EFDB2AB0-A798-4016-97F8-E645A0BB7F8A}" dt="2022-10-26T17:53:08.483" v="4" actId="20577"/>
          <ac:spMkLst>
            <pc:docMk/>
            <pc:sldMk cId="1057611520" sldId="271"/>
            <ac:spMk id="2" creationId="{111DC938-8D71-E649-ED75-FF166DC8FCAE}"/>
          </ac:spMkLst>
        </pc:spChg>
      </pc:sldChg>
      <pc:sldChg chg="modSp mod">
        <pc:chgData name="Tom Self" userId="2ec4ad03bc9f6388" providerId="LiveId" clId="{EFDB2AB0-A798-4016-97F8-E645A0BB7F8A}" dt="2022-10-26T18:17:05.655" v="532" actId="20577"/>
        <pc:sldMkLst>
          <pc:docMk/>
          <pc:sldMk cId="625950065" sldId="274"/>
        </pc:sldMkLst>
        <pc:spChg chg="mod">
          <ac:chgData name="Tom Self" userId="2ec4ad03bc9f6388" providerId="LiveId" clId="{EFDB2AB0-A798-4016-97F8-E645A0BB7F8A}" dt="2022-10-26T18:17:05.655" v="532" actId="20577"/>
          <ac:spMkLst>
            <pc:docMk/>
            <pc:sldMk cId="625950065" sldId="274"/>
            <ac:spMk id="2" creationId="{111DC938-8D71-E649-ED75-FF166DC8FCAE}"/>
          </ac:spMkLst>
        </pc:spChg>
      </pc:sldChg>
      <pc:sldChg chg="modSp mod">
        <pc:chgData name="Tom Self" userId="2ec4ad03bc9f6388" providerId="LiveId" clId="{EFDB2AB0-A798-4016-97F8-E645A0BB7F8A}" dt="2022-10-26T17:56:12.199" v="471" actId="20577"/>
        <pc:sldMkLst>
          <pc:docMk/>
          <pc:sldMk cId="2139146816" sldId="290"/>
        </pc:sldMkLst>
        <pc:spChg chg="mod">
          <ac:chgData name="Tom Self" userId="2ec4ad03bc9f6388" providerId="LiveId" clId="{EFDB2AB0-A798-4016-97F8-E645A0BB7F8A}" dt="2022-10-26T17:56:12.199" v="471" actId="20577"/>
          <ac:spMkLst>
            <pc:docMk/>
            <pc:sldMk cId="2139146816" sldId="290"/>
            <ac:spMk id="2" creationId="{111DC938-8D71-E649-ED75-FF166DC8FCA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6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36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05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876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364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15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035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46CE7D5-CF57-46EF-B807-FDD0502418D4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087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196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481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96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48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60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AC23E17-C857-2629-C562-0AFF961630E3}"/>
              </a:ext>
            </a:extLst>
          </p:cNvPr>
          <p:cNvSpPr/>
          <p:nvPr/>
        </p:nvSpPr>
        <p:spPr>
          <a:xfrm>
            <a:off x="401420" y="5184250"/>
            <a:ext cx="11389159" cy="1151312"/>
          </a:xfrm>
          <a:prstGeom prst="roundRect">
            <a:avLst>
              <a:gd name="adj" fmla="val 2381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B1B09034-982D-FB07-03BE-37FC5D3855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4119451" y="522438"/>
            <a:ext cx="3953096" cy="13125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BBB75A-A06C-D799-4B06-FCB42391FBED}"/>
              </a:ext>
            </a:extLst>
          </p:cNvPr>
          <p:cNvSpPr txBox="1"/>
          <p:nvPr/>
        </p:nvSpPr>
        <p:spPr>
          <a:xfrm>
            <a:off x="9924" y="3007940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fair Display" pitchFamily="2" charset="0"/>
              </a:rPr>
              <a:t>Annual General Meeting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612CE4-023F-F140-8C6D-AA982A1DAA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697" t="11619" r="39303" b="15904"/>
          <a:stretch/>
        </p:blipFill>
        <p:spPr>
          <a:xfrm>
            <a:off x="521896" y="5306961"/>
            <a:ext cx="905889" cy="905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6CEB34-9BE7-80C5-9BFD-1FBFEF6CA1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568" t="12575" r="48818" b="18449"/>
          <a:stretch/>
        </p:blipFill>
        <p:spPr>
          <a:xfrm>
            <a:off x="4159069" y="5306960"/>
            <a:ext cx="905889" cy="905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B87DE4-6F8C-532F-FDA9-F35BB2B6D6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24" t="10188" r="80162" b="20836"/>
          <a:stretch/>
        </p:blipFill>
        <p:spPr>
          <a:xfrm>
            <a:off x="7814568" y="5306960"/>
            <a:ext cx="905889" cy="905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D46C32-ADF3-C845-9766-3A3B798EE3AD}"/>
              </a:ext>
            </a:extLst>
          </p:cNvPr>
          <p:cNvSpPr txBox="1"/>
          <p:nvPr/>
        </p:nvSpPr>
        <p:spPr>
          <a:xfrm>
            <a:off x="1557743" y="5338314"/>
            <a:ext cx="254786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600" dirty="0">
                <a:latin typeface="Playfair Display" pitchFamily="2" charset="0"/>
              </a:rPr>
              <a:t>Due to the number of attendees, only presenters can unmute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E4888F-DEDF-35E2-669C-601A75BE8339}"/>
              </a:ext>
            </a:extLst>
          </p:cNvPr>
          <p:cNvSpPr txBox="1"/>
          <p:nvPr/>
        </p:nvSpPr>
        <p:spPr>
          <a:xfrm>
            <a:off x="5159784" y="5430070"/>
            <a:ext cx="2547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Playfair Display" pitchFamily="2" charset="0"/>
              </a:rPr>
              <a:t>All attendees can turn their camera on and off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BFDB90-55F4-1041-7441-D1C514AF9C99}"/>
              </a:ext>
            </a:extLst>
          </p:cNvPr>
          <p:cNvSpPr txBox="1"/>
          <p:nvPr/>
        </p:nvSpPr>
        <p:spPr>
          <a:xfrm>
            <a:off x="8854411" y="5306958"/>
            <a:ext cx="2547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Playfair Display" pitchFamily="2" charset="0"/>
              </a:rPr>
              <a:t>Please use the chat function to ask any questions</a:t>
            </a:r>
            <a:endParaRPr lang="en-GB" dirty="0">
              <a:latin typeface="Playfair Display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48CBEB-FA8D-3B61-7AA0-C811D9CB0993}"/>
              </a:ext>
            </a:extLst>
          </p:cNvPr>
          <p:cNvSpPr txBox="1"/>
          <p:nvPr/>
        </p:nvSpPr>
        <p:spPr>
          <a:xfrm>
            <a:off x="3058587" y="3766860"/>
            <a:ext cx="6094674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verlock SC" panose="02000506030000020004" pitchFamily="2" charset="0"/>
              </a:rPr>
              <a:t>2021/2022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verlock SC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77E6A-4288-5148-24AC-B573BCB4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80346"/>
          </a:xfrm>
        </p:spPr>
        <p:txBody>
          <a:bodyPr/>
          <a:lstStyle/>
          <a:p>
            <a:r>
              <a:rPr lang="en-GB" dirty="0">
                <a:solidFill>
                  <a:srgbClr val="602044"/>
                </a:solidFill>
                <a:latin typeface="Playfair Display" pitchFamily="2" charset="0"/>
              </a:rPr>
              <a:t>Housekeeping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BD4A1F-31BB-F31D-EC5F-28DD7F26F51F}"/>
              </a:ext>
            </a:extLst>
          </p:cNvPr>
          <p:cNvCxnSpPr/>
          <p:nvPr/>
        </p:nvCxnSpPr>
        <p:spPr>
          <a:xfrm>
            <a:off x="1193532" y="1286925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DD2814B-5EA0-8D9C-3777-5A07E932E689}"/>
              </a:ext>
            </a:extLst>
          </p:cNvPr>
          <p:cNvGrpSpPr/>
          <p:nvPr/>
        </p:nvGrpSpPr>
        <p:grpSpPr>
          <a:xfrm>
            <a:off x="7252795" y="1436689"/>
            <a:ext cx="3902885" cy="4189275"/>
            <a:chOff x="7887694" y="1440241"/>
            <a:chExt cx="3902885" cy="4189275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CAC17D4-DC81-A8D6-2121-1D4DA89EA89F}"/>
                </a:ext>
              </a:extLst>
            </p:cNvPr>
            <p:cNvSpPr/>
            <p:nvPr/>
          </p:nvSpPr>
          <p:spPr>
            <a:xfrm>
              <a:off x="7887694" y="1440241"/>
              <a:ext cx="3902885" cy="4189275"/>
            </a:xfrm>
            <a:prstGeom prst="roundRect">
              <a:avLst>
                <a:gd name="adj" fmla="val 2381"/>
              </a:avLst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DE1188A-9949-ED93-751B-9DD0CC52C42A}"/>
                </a:ext>
              </a:extLst>
            </p:cNvPr>
            <p:cNvGrpSpPr/>
            <p:nvPr/>
          </p:nvGrpSpPr>
          <p:grpSpPr>
            <a:xfrm>
              <a:off x="8135080" y="1732353"/>
              <a:ext cx="3583714" cy="905889"/>
              <a:chOff x="521896" y="1562953"/>
              <a:chExt cx="3583714" cy="905889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A8DC13BB-07F4-7588-80FC-B6363F2EA5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2697" t="11619" r="39303" b="15904"/>
              <a:stretch/>
            </p:blipFill>
            <p:spPr>
              <a:xfrm>
                <a:off x="521896" y="1562953"/>
                <a:ext cx="905889" cy="90588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0015F55-08EB-BEDB-6DEC-A1C36AAD03A4}"/>
                  </a:ext>
                </a:extLst>
              </p:cNvPr>
              <p:cNvSpPr txBox="1"/>
              <p:nvPr/>
            </p:nvSpPr>
            <p:spPr>
              <a:xfrm>
                <a:off x="1557743" y="1594306"/>
                <a:ext cx="2547867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GB" sz="1600" dirty="0">
                    <a:latin typeface="Playfair Display" pitchFamily="2" charset="0"/>
                  </a:rPr>
                  <a:t>Due to the number of attendees, only presenters can unmute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ABD4BD5-D77C-9827-B895-9F6B56A20280}"/>
                </a:ext>
              </a:extLst>
            </p:cNvPr>
            <p:cNvGrpSpPr/>
            <p:nvPr/>
          </p:nvGrpSpPr>
          <p:grpSpPr>
            <a:xfrm>
              <a:off x="8135080" y="3078382"/>
              <a:ext cx="3548582" cy="905889"/>
              <a:chOff x="4159069" y="1562952"/>
              <a:chExt cx="3548582" cy="905889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BDA4D1BA-7B93-3E2D-9612-0F92BF71CD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43568" t="12575" r="48818" b="18449"/>
              <a:stretch/>
            </p:blipFill>
            <p:spPr>
              <a:xfrm>
                <a:off x="4159069" y="1562952"/>
                <a:ext cx="905889" cy="90588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2591E08-CC56-4E59-C7BE-068B171601AD}"/>
                  </a:ext>
                </a:extLst>
              </p:cNvPr>
              <p:cNvSpPr txBox="1"/>
              <p:nvPr/>
            </p:nvSpPr>
            <p:spPr>
              <a:xfrm>
                <a:off x="5159784" y="1686062"/>
                <a:ext cx="254786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Playfair Display" pitchFamily="2" charset="0"/>
                  </a:rPr>
                  <a:t>All attendees can turn their camera on and off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4C264B4-F9E4-F77F-4F2E-A935D2D15147}"/>
                </a:ext>
              </a:extLst>
            </p:cNvPr>
            <p:cNvGrpSpPr/>
            <p:nvPr/>
          </p:nvGrpSpPr>
          <p:grpSpPr>
            <a:xfrm>
              <a:off x="8135080" y="4403776"/>
              <a:ext cx="3655499" cy="905889"/>
              <a:chOff x="7814568" y="1562952"/>
              <a:chExt cx="3655499" cy="905889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4B3C5930-BA7A-8CCE-37EA-8C78900168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2224" t="10188" r="80162" b="20836"/>
              <a:stretch/>
            </p:blipFill>
            <p:spPr>
              <a:xfrm>
                <a:off x="7814568" y="1562952"/>
                <a:ext cx="905889" cy="90588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B025359-26E7-358D-4FC3-3F4843C7D709}"/>
                  </a:ext>
                </a:extLst>
              </p:cNvPr>
              <p:cNvSpPr txBox="1"/>
              <p:nvPr/>
            </p:nvSpPr>
            <p:spPr>
              <a:xfrm>
                <a:off x="8922200" y="1594306"/>
                <a:ext cx="25478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Playfair Display" pitchFamily="2" charset="0"/>
                  </a:rPr>
                  <a:t>Please use the chat function to ask any questions</a:t>
                </a:r>
                <a:endParaRPr lang="en-GB" dirty="0">
                  <a:latin typeface="Playfair Display" pitchFamily="2" charset="0"/>
                </a:endParaRPr>
              </a:p>
            </p:txBody>
          </p:sp>
        </p:grpSp>
      </p:grp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87ED74B-DBBC-7923-80C8-5D8237E26973}"/>
              </a:ext>
            </a:extLst>
          </p:cNvPr>
          <p:cNvSpPr txBox="1">
            <a:spLocks/>
          </p:cNvSpPr>
          <p:nvPr/>
        </p:nvSpPr>
        <p:spPr>
          <a:xfrm>
            <a:off x="1097281" y="1532712"/>
            <a:ext cx="5953772" cy="397981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This meeting is not being recorded.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A copy of the meeting minutes and presentation will be shared with all members following the AGM.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602044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21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77E6A-4288-5148-24AC-B573BCB4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80346"/>
          </a:xfrm>
        </p:spPr>
        <p:txBody>
          <a:bodyPr/>
          <a:lstStyle/>
          <a:p>
            <a:r>
              <a:rPr lang="en-GB" dirty="0">
                <a:solidFill>
                  <a:srgbClr val="602044"/>
                </a:solidFill>
                <a:latin typeface="Playfair Display" pitchFamily="2" charset="0"/>
              </a:rPr>
              <a:t>Welcome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BD4A1F-31BB-F31D-EC5F-28DD7F26F51F}"/>
              </a:ext>
            </a:extLst>
          </p:cNvPr>
          <p:cNvCxnSpPr/>
          <p:nvPr/>
        </p:nvCxnSpPr>
        <p:spPr>
          <a:xfrm>
            <a:off x="1193532" y="1286925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87ED74B-DBBC-7923-80C8-5D8237E26973}"/>
              </a:ext>
            </a:extLst>
          </p:cNvPr>
          <p:cNvSpPr txBox="1">
            <a:spLocks/>
          </p:cNvSpPr>
          <p:nvPr/>
        </p:nvSpPr>
        <p:spPr>
          <a:xfrm>
            <a:off x="1097280" y="1532712"/>
            <a:ext cx="10256519" cy="397981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indent="0">
              <a:lnSpc>
                <a:spcPct val="114000"/>
              </a:lnSpc>
              <a:buNone/>
            </a:pP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AGM Agenda: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Chair’s Report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Treasurer’s Report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Secretary’s Report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Tenants’ Update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Vice Chair’s Report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Closing Remarks</a:t>
            </a:r>
          </a:p>
          <a:p>
            <a:endParaRPr lang="en-GB" sz="2800" dirty="0">
              <a:solidFill>
                <a:srgbClr val="602044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79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77E6A-4288-5148-24AC-B573BCB4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868909"/>
            <a:ext cx="12191999" cy="880346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602044"/>
                </a:solidFill>
                <a:latin typeface="Playfair Display" pitchFamily="2" charset="0"/>
              </a:rPr>
              <a:t>Chair’s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11841-EF29-ED8E-CAEF-74A2AA37D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" y="3516461"/>
            <a:ext cx="12192001" cy="1532613"/>
          </a:xfrm>
        </p:spPr>
        <p:txBody>
          <a:bodyPr>
            <a:normAutofit/>
          </a:bodyPr>
          <a:lstStyle/>
          <a:p>
            <a:pPr marL="201168" lvl="1" indent="0" algn="ctr">
              <a:lnSpc>
                <a:spcPct val="114000"/>
              </a:lnSpc>
              <a:buNone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verlock SC" panose="02000506030000020004" pitchFamily="2" charset="0"/>
              </a:rPr>
              <a:t>Our journey so far  |  Our look ahead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BD4A1F-31BB-F31D-EC5F-28DD7F26F51F}"/>
              </a:ext>
            </a:extLst>
          </p:cNvPr>
          <p:cNvCxnSpPr/>
          <p:nvPr/>
        </p:nvCxnSpPr>
        <p:spPr>
          <a:xfrm>
            <a:off x="1193532" y="3417872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22F4C96-0D7F-6C84-C6F3-4EF325EB9735}"/>
              </a:ext>
            </a:extLst>
          </p:cNvPr>
          <p:cNvSpPr txBox="1">
            <a:spLocks/>
          </p:cNvSpPr>
          <p:nvPr/>
        </p:nvSpPr>
        <p:spPr>
          <a:xfrm>
            <a:off x="-1" y="2809919"/>
            <a:ext cx="12192001" cy="50275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indent="0" algn="ctr">
              <a:lnSpc>
                <a:spcPct val="114000"/>
              </a:lnSpc>
              <a:buFont typeface="Calibri" pitchFamily="34" charset="0"/>
              <a:buNone/>
            </a:pPr>
            <a:r>
              <a:rPr lang="en-GB" sz="2000" dirty="0">
                <a:solidFill>
                  <a:srgbClr val="602044"/>
                </a:solidFill>
                <a:latin typeface="Playfair Display" pitchFamily="2" charset="0"/>
              </a:rPr>
              <a:t>Matty Cockburn</a:t>
            </a:r>
          </a:p>
        </p:txBody>
      </p:sp>
    </p:spTree>
    <p:extLst>
      <p:ext uri="{BB962C8B-B14F-4D97-AF65-F5344CB8AC3E}">
        <p14:creationId xmlns:p14="http://schemas.microsoft.com/office/powerpoint/2010/main" val="3459120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471E58E-1F3A-ED55-F594-ECEF1EC6A3AE}"/>
              </a:ext>
            </a:extLst>
          </p:cNvPr>
          <p:cNvGrpSpPr/>
          <p:nvPr/>
        </p:nvGrpSpPr>
        <p:grpSpPr>
          <a:xfrm>
            <a:off x="728235" y="881172"/>
            <a:ext cx="10268419" cy="5065288"/>
            <a:chOff x="728235" y="881172"/>
            <a:chExt cx="10735529" cy="506528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332A4EB-A645-2B56-92E3-D3F611679319}"/>
                </a:ext>
              </a:extLst>
            </p:cNvPr>
            <p:cNvSpPr/>
            <p:nvPr/>
          </p:nvSpPr>
          <p:spPr>
            <a:xfrm>
              <a:off x="852069" y="1788315"/>
              <a:ext cx="10454683" cy="3077113"/>
            </a:xfrm>
            <a:custGeom>
              <a:avLst/>
              <a:gdLst>
                <a:gd name="connsiteX0" fmla="*/ 0 w 10353368"/>
                <a:gd name="connsiteY0" fmla="*/ 0 h 3883742"/>
                <a:gd name="connsiteX1" fmla="*/ 10333703 w 10353368"/>
                <a:gd name="connsiteY1" fmla="*/ 0 h 3883742"/>
                <a:gd name="connsiteX2" fmla="*/ 10333703 w 10353368"/>
                <a:gd name="connsiteY2" fmla="*/ 1907458 h 3883742"/>
                <a:gd name="connsiteX3" fmla="*/ 29497 w 10353368"/>
                <a:gd name="connsiteY3" fmla="*/ 1907458 h 3883742"/>
                <a:gd name="connsiteX4" fmla="*/ 29497 w 10353368"/>
                <a:gd name="connsiteY4" fmla="*/ 3883742 h 3883742"/>
                <a:gd name="connsiteX5" fmla="*/ 10353368 w 10353368"/>
                <a:gd name="connsiteY5" fmla="*/ 3883742 h 3883742"/>
                <a:gd name="connsiteX0" fmla="*/ 0 w 10353368"/>
                <a:gd name="connsiteY0" fmla="*/ 0 h 3883742"/>
                <a:gd name="connsiteX1" fmla="*/ 10343535 w 10353368"/>
                <a:gd name="connsiteY1" fmla="*/ 462116 h 3883742"/>
                <a:gd name="connsiteX2" fmla="*/ 10333703 w 10353368"/>
                <a:gd name="connsiteY2" fmla="*/ 1907458 h 3883742"/>
                <a:gd name="connsiteX3" fmla="*/ 29497 w 10353368"/>
                <a:gd name="connsiteY3" fmla="*/ 1907458 h 3883742"/>
                <a:gd name="connsiteX4" fmla="*/ 29497 w 10353368"/>
                <a:gd name="connsiteY4" fmla="*/ 3883742 h 3883742"/>
                <a:gd name="connsiteX5" fmla="*/ 10353368 w 10353368"/>
                <a:gd name="connsiteY5" fmla="*/ 3883742 h 3883742"/>
                <a:gd name="connsiteX0" fmla="*/ 0 w 10412361"/>
                <a:gd name="connsiteY0" fmla="*/ 0 h 3500284"/>
                <a:gd name="connsiteX1" fmla="*/ 10402528 w 10412361"/>
                <a:gd name="connsiteY1" fmla="*/ 78658 h 3500284"/>
                <a:gd name="connsiteX2" fmla="*/ 10392696 w 10412361"/>
                <a:gd name="connsiteY2" fmla="*/ 1524000 h 3500284"/>
                <a:gd name="connsiteX3" fmla="*/ 88490 w 10412361"/>
                <a:gd name="connsiteY3" fmla="*/ 1524000 h 3500284"/>
                <a:gd name="connsiteX4" fmla="*/ 88490 w 10412361"/>
                <a:gd name="connsiteY4" fmla="*/ 3500284 h 3500284"/>
                <a:gd name="connsiteX5" fmla="*/ 10412361 w 10412361"/>
                <a:gd name="connsiteY5" fmla="*/ 3500284 h 3500284"/>
                <a:gd name="connsiteX0" fmla="*/ 0 w 10392697"/>
                <a:gd name="connsiteY0" fmla="*/ 0 h 3716593"/>
                <a:gd name="connsiteX1" fmla="*/ 10382864 w 10392697"/>
                <a:gd name="connsiteY1" fmla="*/ 294967 h 3716593"/>
                <a:gd name="connsiteX2" fmla="*/ 10373032 w 10392697"/>
                <a:gd name="connsiteY2" fmla="*/ 1740309 h 3716593"/>
                <a:gd name="connsiteX3" fmla="*/ 68826 w 10392697"/>
                <a:gd name="connsiteY3" fmla="*/ 1740309 h 3716593"/>
                <a:gd name="connsiteX4" fmla="*/ 68826 w 10392697"/>
                <a:gd name="connsiteY4" fmla="*/ 3716593 h 3716593"/>
                <a:gd name="connsiteX5" fmla="*/ 10392697 w 10392697"/>
                <a:gd name="connsiteY5" fmla="*/ 3716593 h 3716593"/>
                <a:gd name="connsiteX0" fmla="*/ 0 w 10392697"/>
                <a:gd name="connsiteY0" fmla="*/ 0 h 3716593"/>
                <a:gd name="connsiteX1" fmla="*/ 10382864 w 10392697"/>
                <a:gd name="connsiteY1" fmla="*/ 294967 h 3716593"/>
                <a:gd name="connsiteX2" fmla="*/ 10373032 w 10392697"/>
                <a:gd name="connsiteY2" fmla="*/ 1740309 h 3716593"/>
                <a:gd name="connsiteX3" fmla="*/ 59352 w 10392697"/>
                <a:gd name="connsiteY3" fmla="*/ 2035276 h 3716593"/>
                <a:gd name="connsiteX4" fmla="*/ 68826 w 10392697"/>
                <a:gd name="connsiteY4" fmla="*/ 3716593 h 3716593"/>
                <a:gd name="connsiteX5" fmla="*/ 10392697 w 10392697"/>
                <a:gd name="connsiteY5" fmla="*/ 3716593 h 3716593"/>
                <a:gd name="connsiteX0" fmla="*/ 0 w 10392697"/>
                <a:gd name="connsiteY0" fmla="*/ 0 h 3716593"/>
                <a:gd name="connsiteX1" fmla="*/ 10382864 w 10392697"/>
                <a:gd name="connsiteY1" fmla="*/ 294967 h 3716593"/>
                <a:gd name="connsiteX2" fmla="*/ 10373032 w 10392697"/>
                <a:gd name="connsiteY2" fmla="*/ 1740309 h 3716593"/>
                <a:gd name="connsiteX3" fmla="*/ 59352 w 10392697"/>
                <a:gd name="connsiteY3" fmla="*/ 2231922 h 3716593"/>
                <a:gd name="connsiteX4" fmla="*/ 68826 w 10392697"/>
                <a:gd name="connsiteY4" fmla="*/ 3716593 h 3716593"/>
                <a:gd name="connsiteX5" fmla="*/ 10392697 w 10392697"/>
                <a:gd name="connsiteY5" fmla="*/ 3716593 h 3716593"/>
                <a:gd name="connsiteX0" fmla="*/ 0 w 10382864"/>
                <a:gd name="connsiteY0" fmla="*/ 0 h 4473677"/>
                <a:gd name="connsiteX1" fmla="*/ 10382864 w 10382864"/>
                <a:gd name="connsiteY1" fmla="*/ 294967 h 4473677"/>
                <a:gd name="connsiteX2" fmla="*/ 10373032 w 10382864"/>
                <a:gd name="connsiteY2" fmla="*/ 1740309 h 4473677"/>
                <a:gd name="connsiteX3" fmla="*/ 59352 w 10382864"/>
                <a:gd name="connsiteY3" fmla="*/ 2231922 h 4473677"/>
                <a:gd name="connsiteX4" fmla="*/ 68826 w 10382864"/>
                <a:gd name="connsiteY4" fmla="*/ 3716593 h 4473677"/>
                <a:gd name="connsiteX5" fmla="*/ 10373750 w 10382864"/>
                <a:gd name="connsiteY5" fmla="*/ 4473677 h 4473677"/>
                <a:gd name="connsiteX0" fmla="*/ 0 w 10382864"/>
                <a:gd name="connsiteY0" fmla="*/ 0 h 4473677"/>
                <a:gd name="connsiteX1" fmla="*/ 10382864 w 10382864"/>
                <a:gd name="connsiteY1" fmla="*/ 294967 h 4473677"/>
                <a:gd name="connsiteX2" fmla="*/ 10373032 w 10382864"/>
                <a:gd name="connsiteY2" fmla="*/ 1740309 h 4473677"/>
                <a:gd name="connsiteX3" fmla="*/ 24110 w 10382864"/>
                <a:gd name="connsiteY3" fmla="*/ 2231922 h 4473677"/>
                <a:gd name="connsiteX4" fmla="*/ 68826 w 10382864"/>
                <a:gd name="connsiteY4" fmla="*/ 3716593 h 4473677"/>
                <a:gd name="connsiteX5" fmla="*/ 10373750 w 10382864"/>
                <a:gd name="connsiteY5" fmla="*/ 4473677 h 4473677"/>
                <a:gd name="connsiteX0" fmla="*/ 0 w 10382864"/>
                <a:gd name="connsiteY0" fmla="*/ 0 h 4473677"/>
                <a:gd name="connsiteX1" fmla="*/ 10382864 w 10382864"/>
                <a:gd name="connsiteY1" fmla="*/ 294967 h 4473677"/>
                <a:gd name="connsiteX2" fmla="*/ 10373032 w 10382864"/>
                <a:gd name="connsiteY2" fmla="*/ 1740309 h 4473677"/>
                <a:gd name="connsiteX3" fmla="*/ 24110 w 10382864"/>
                <a:gd name="connsiteY3" fmla="*/ 2231922 h 4473677"/>
                <a:gd name="connsiteX4" fmla="*/ 33584 w 10382864"/>
                <a:gd name="connsiteY4" fmla="*/ 3744025 h 4473677"/>
                <a:gd name="connsiteX5" fmla="*/ 10373750 w 10382864"/>
                <a:gd name="connsiteY5" fmla="*/ 4473677 h 4473677"/>
                <a:gd name="connsiteX0" fmla="*/ 0 w 10382864"/>
                <a:gd name="connsiteY0" fmla="*/ 0 h 4326193"/>
                <a:gd name="connsiteX1" fmla="*/ 10382864 w 10382864"/>
                <a:gd name="connsiteY1" fmla="*/ 294967 h 4326193"/>
                <a:gd name="connsiteX2" fmla="*/ 10373032 w 10382864"/>
                <a:gd name="connsiteY2" fmla="*/ 1740309 h 4326193"/>
                <a:gd name="connsiteX3" fmla="*/ 24110 w 10382864"/>
                <a:gd name="connsiteY3" fmla="*/ 2231922 h 4326193"/>
                <a:gd name="connsiteX4" fmla="*/ 33584 w 10382864"/>
                <a:gd name="connsiteY4" fmla="*/ 3744025 h 4326193"/>
                <a:gd name="connsiteX5" fmla="*/ 10203223 w 10382864"/>
                <a:gd name="connsiteY5" fmla="*/ 4326193 h 4326193"/>
                <a:gd name="connsiteX0" fmla="*/ 0 w 10382864"/>
                <a:gd name="connsiteY0" fmla="*/ 0 h 4326193"/>
                <a:gd name="connsiteX1" fmla="*/ 10382864 w 10382864"/>
                <a:gd name="connsiteY1" fmla="*/ 294967 h 4326193"/>
                <a:gd name="connsiteX2" fmla="*/ 10373032 w 10382864"/>
                <a:gd name="connsiteY2" fmla="*/ 1740309 h 4326193"/>
                <a:gd name="connsiteX3" fmla="*/ 24110 w 10382864"/>
                <a:gd name="connsiteY3" fmla="*/ 2231922 h 4326193"/>
                <a:gd name="connsiteX4" fmla="*/ 43058 w 10382864"/>
                <a:gd name="connsiteY4" fmla="*/ 3360567 h 4326193"/>
                <a:gd name="connsiteX5" fmla="*/ 10203223 w 10382864"/>
                <a:gd name="connsiteY5" fmla="*/ 4326193 h 4326193"/>
                <a:gd name="connsiteX0" fmla="*/ 0 w 10411646"/>
                <a:gd name="connsiteY0" fmla="*/ 0 h 3923071"/>
                <a:gd name="connsiteX1" fmla="*/ 10382864 w 10411646"/>
                <a:gd name="connsiteY1" fmla="*/ 294967 h 3923071"/>
                <a:gd name="connsiteX2" fmla="*/ 10373032 w 10411646"/>
                <a:gd name="connsiteY2" fmla="*/ 1740309 h 3923071"/>
                <a:gd name="connsiteX3" fmla="*/ 24110 w 10411646"/>
                <a:gd name="connsiteY3" fmla="*/ 2231922 h 3923071"/>
                <a:gd name="connsiteX4" fmla="*/ 43058 w 10411646"/>
                <a:gd name="connsiteY4" fmla="*/ 3360567 h 3923071"/>
                <a:gd name="connsiteX5" fmla="*/ 10411646 w 10411646"/>
                <a:gd name="connsiteY5" fmla="*/ 3923071 h 3923071"/>
                <a:gd name="connsiteX0" fmla="*/ 0 w 10411646"/>
                <a:gd name="connsiteY0" fmla="*/ 0 h 3923071"/>
                <a:gd name="connsiteX1" fmla="*/ 10382864 w 10411646"/>
                <a:gd name="connsiteY1" fmla="*/ 294967 h 3923071"/>
                <a:gd name="connsiteX2" fmla="*/ 10373032 w 10411646"/>
                <a:gd name="connsiteY2" fmla="*/ 1740309 h 3923071"/>
                <a:gd name="connsiteX3" fmla="*/ 24110 w 10411646"/>
                <a:gd name="connsiteY3" fmla="*/ 2231922 h 3923071"/>
                <a:gd name="connsiteX4" fmla="*/ 24110 w 10411646"/>
                <a:gd name="connsiteY4" fmla="*/ 3360567 h 3923071"/>
                <a:gd name="connsiteX5" fmla="*/ 10411646 w 10411646"/>
                <a:gd name="connsiteY5" fmla="*/ 3923071 h 3923071"/>
                <a:gd name="connsiteX0" fmla="*/ 0 w 10459015"/>
                <a:gd name="connsiteY0" fmla="*/ 0 h 3795252"/>
                <a:gd name="connsiteX1" fmla="*/ 10382864 w 10459015"/>
                <a:gd name="connsiteY1" fmla="*/ 294967 h 3795252"/>
                <a:gd name="connsiteX2" fmla="*/ 10373032 w 10459015"/>
                <a:gd name="connsiteY2" fmla="*/ 1740309 h 3795252"/>
                <a:gd name="connsiteX3" fmla="*/ 24110 w 10459015"/>
                <a:gd name="connsiteY3" fmla="*/ 2231922 h 3795252"/>
                <a:gd name="connsiteX4" fmla="*/ 24110 w 10459015"/>
                <a:gd name="connsiteY4" fmla="*/ 3360567 h 3795252"/>
                <a:gd name="connsiteX5" fmla="*/ 10459015 w 10459015"/>
                <a:gd name="connsiteY5" fmla="*/ 3795252 h 3795252"/>
                <a:gd name="connsiteX0" fmla="*/ 0 w 10382864"/>
                <a:gd name="connsiteY0" fmla="*/ 0 h 3765755"/>
                <a:gd name="connsiteX1" fmla="*/ 10382864 w 10382864"/>
                <a:gd name="connsiteY1" fmla="*/ 294967 h 3765755"/>
                <a:gd name="connsiteX2" fmla="*/ 10373032 w 10382864"/>
                <a:gd name="connsiteY2" fmla="*/ 1740309 h 3765755"/>
                <a:gd name="connsiteX3" fmla="*/ 24110 w 10382864"/>
                <a:gd name="connsiteY3" fmla="*/ 2231922 h 3765755"/>
                <a:gd name="connsiteX4" fmla="*/ 24110 w 10382864"/>
                <a:gd name="connsiteY4" fmla="*/ 3360567 h 3765755"/>
                <a:gd name="connsiteX5" fmla="*/ 9691642 w 10382864"/>
                <a:gd name="connsiteY5" fmla="*/ 3765755 h 376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2864" h="3765755">
                  <a:moveTo>
                    <a:pt x="0" y="0"/>
                  </a:moveTo>
                  <a:lnTo>
                    <a:pt x="10382864" y="294967"/>
                  </a:lnTo>
                  <a:cubicBezTo>
                    <a:pt x="10379587" y="776748"/>
                    <a:pt x="10376309" y="1258528"/>
                    <a:pt x="10373032" y="1740309"/>
                  </a:cubicBezTo>
                  <a:lnTo>
                    <a:pt x="24110" y="2231922"/>
                  </a:lnTo>
                  <a:lnTo>
                    <a:pt x="24110" y="3360567"/>
                  </a:lnTo>
                  <a:lnTo>
                    <a:pt x="9691642" y="3765755"/>
                  </a:lnTo>
                </a:path>
              </a:pathLst>
            </a:custGeom>
            <a:noFill/>
            <a:ln w="76200">
              <a:gradFill flip="none" rotWithShape="1">
                <a:gsLst>
                  <a:gs pos="72000">
                    <a:srgbClr val="DA1C7B"/>
                  </a:gs>
                  <a:gs pos="51000">
                    <a:srgbClr val="00B0F0"/>
                  </a:gs>
                  <a:gs pos="0">
                    <a:srgbClr val="FFC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1369703-7E05-2D57-5C42-96B656591FFA}"/>
                </a:ext>
              </a:extLst>
            </p:cNvPr>
            <p:cNvSpPr/>
            <p:nvPr/>
          </p:nvSpPr>
          <p:spPr>
            <a:xfrm>
              <a:off x="728235" y="1642696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DA1C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03C3E98-51C2-597E-D12A-86E7980B9C3A}"/>
                </a:ext>
              </a:extLst>
            </p:cNvPr>
            <p:cNvSpPr txBox="1"/>
            <p:nvPr/>
          </p:nvSpPr>
          <p:spPr>
            <a:xfrm>
              <a:off x="2321216" y="881172"/>
              <a:ext cx="2910120" cy="72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DA1C7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May 2021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First Steering Board Meeting</a:t>
              </a:r>
              <a:b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Fundraising</a:t>
              </a:r>
            </a:p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Survey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CF8988B-A168-C6FB-0C00-AA6CA70B93C5}"/>
                </a:ext>
              </a:extLst>
            </p:cNvPr>
            <p:cNvSpPr/>
            <p:nvPr/>
          </p:nvSpPr>
          <p:spPr>
            <a:xfrm>
              <a:off x="2150270" y="1692315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DA1C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6E42114-017C-3B15-A247-B473888B5AE3}"/>
                </a:ext>
              </a:extLst>
            </p:cNvPr>
            <p:cNvSpPr txBox="1"/>
            <p:nvPr/>
          </p:nvSpPr>
          <p:spPr>
            <a:xfrm>
              <a:off x="906129" y="1943080"/>
              <a:ext cx="1924204" cy="578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DA1C7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April 2021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Kick Off Meeting Pledges in Principle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53366EF-CF83-D132-B175-92F0A50873B3}"/>
                </a:ext>
              </a:extLst>
            </p:cNvPr>
            <p:cNvSpPr/>
            <p:nvPr/>
          </p:nvSpPr>
          <p:spPr>
            <a:xfrm>
              <a:off x="3639569" y="1731158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DA1C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BAE8C2-C641-7703-6A9B-849AEEC5AB43}"/>
                </a:ext>
              </a:extLst>
            </p:cNvPr>
            <p:cNvSpPr txBox="1"/>
            <p:nvPr/>
          </p:nvSpPr>
          <p:spPr>
            <a:xfrm>
              <a:off x="3798665" y="2033288"/>
              <a:ext cx="2820033" cy="72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DA1C7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June 2021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Draft Business Plan</a:t>
              </a:r>
            </a:p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Apply for ‘Asset of Community Value’</a:t>
              </a:r>
            </a:p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Village Trail Fundraiser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FBB8A76-293B-A6D7-AFC9-2382D98107DB}"/>
                </a:ext>
              </a:extLst>
            </p:cNvPr>
            <p:cNvSpPr/>
            <p:nvPr/>
          </p:nvSpPr>
          <p:spPr>
            <a:xfrm>
              <a:off x="5259125" y="1769375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666B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3D33B0-7E59-23B3-9122-AECDE6B128DF}"/>
                </a:ext>
              </a:extLst>
            </p:cNvPr>
            <p:cNvSpPr txBox="1"/>
            <p:nvPr/>
          </p:nvSpPr>
          <p:spPr>
            <a:xfrm>
              <a:off x="5451028" y="1093422"/>
              <a:ext cx="2771998" cy="578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666BB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July 2021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Undertake Building Survey</a:t>
              </a:r>
            </a:p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Become Incorporated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344B23F-97D5-64B6-9A07-AD3DD2A0E786}"/>
                </a:ext>
              </a:extLst>
            </p:cNvPr>
            <p:cNvSpPr/>
            <p:nvPr/>
          </p:nvSpPr>
          <p:spPr>
            <a:xfrm>
              <a:off x="7036108" y="1817221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FB1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A891BD-408A-FDBA-F943-B05A09F90D0E}"/>
                </a:ext>
              </a:extLst>
            </p:cNvPr>
            <p:cNvSpPr txBox="1"/>
            <p:nvPr/>
          </p:nvSpPr>
          <p:spPr>
            <a:xfrm>
              <a:off x="7198007" y="2144667"/>
              <a:ext cx="3438800" cy="880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0FB1E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August 2021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Asset of Community Value Approved</a:t>
              </a:r>
            </a:p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Submit Our First Application to the Community Ownership Fund</a:t>
              </a:r>
              <a:b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Community Fun Day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F1BB9BA-35CC-ED8C-2821-818B3067C4F2}"/>
                </a:ext>
              </a:extLst>
            </p:cNvPr>
            <p:cNvSpPr/>
            <p:nvPr/>
          </p:nvSpPr>
          <p:spPr>
            <a:xfrm>
              <a:off x="8658467" y="1858190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EB4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06B326C-516B-1570-DC6D-6133A8AD86CA}"/>
                </a:ext>
              </a:extLst>
            </p:cNvPr>
            <p:cNvSpPr txBox="1"/>
            <p:nvPr/>
          </p:nvSpPr>
          <p:spPr>
            <a:xfrm>
              <a:off x="8806089" y="1041007"/>
              <a:ext cx="2224265" cy="72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3EB4B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September 2021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Duck Race Fundraiser</a:t>
              </a:r>
            </a:p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Bank Account Opened</a:t>
              </a:r>
            </a:p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Building Works Quoted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4F9AC7F-E904-4328-625E-426750C221AC}"/>
                </a:ext>
              </a:extLst>
            </p:cNvPr>
            <p:cNvCxnSpPr>
              <a:cxnSpLocks/>
            </p:cNvCxnSpPr>
            <p:nvPr/>
          </p:nvCxnSpPr>
          <p:spPr>
            <a:xfrm>
              <a:off x="874456" y="1869824"/>
              <a:ext cx="0" cy="704883"/>
            </a:xfrm>
            <a:prstGeom prst="line">
              <a:avLst/>
            </a:prstGeom>
            <a:ln w="19050">
              <a:solidFill>
                <a:srgbClr val="DA1C7B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5953745-5CF1-BC18-18A2-CB75754854A7}"/>
                </a:ext>
              </a:extLst>
            </p:cNvPr>
            <p:cNvCxnSpPr>
              <a:cxnSpLocks/>
            </p:cNvCxnSpPr>
            <p:nvPr/>
          </p:nvCxnSpPr>
          <p:spPr>
            <a:xfrm>
              <a:off x="2287875" y="881172"/>
              <a:ext cx="0" cy="811143"/>
            </a:xfrm>
            <a:prstGeom prst="line">
              <a:avLst/>
            </a:prstGeom>
            <a:ln w="19050">
              <a:solidFill>
                <a:srgbClr val="DA1C7B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DC3BAA0-CEAE-863E-309D-227CE6485DE6}"/>
                </a:ext>
              </a:extLst>
            </p:cNvPr>
            <p:cNvCxnSpPr>
              <a:cxnSpLocks/>
            </p:cNvCxnSpPr>
            <p:nvPr/>
          </p:nvCxnSpPr>
          <p:spPr>
            <a:xfrm>
              <a:off x="3776276" y="1975857"/>
              <a:ext cx="0" cy="785646"/>
            </a:xfrm>
            <a:prstGeom prst="line">
              <a:avLst/>
            </a:prstGeom>
            <a:ln w="19050">
              <a:solidFill>
                <a:srgbClr val="DA1C7B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566BF70-75B2-F34D-2E43-722FA28561A7}"/>
                </a:ext>
              </a:extLst>
            </p:cNvPr>
            <p:cNvCxnSpPr>
              <a:cxnSpLocks/>
            </p:cNvCxnSpPr>
            <p:nvPr/>
          </p:nvCxnSpPr>
          <p:spPr>
            <a:xfrm>
              <a:off x="5398636" y="1093422"/>
              <a:ext cx="0" cy="694894"/>
            </a:xfrm>
            <a:prstGeom prst="line">
              <a:avLst/>
            </a:prstGeom>
            <a:ln w="19050">
              <a:solidFill>
                <a:srgbClr val="666BB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6D2DE1A-EAE9-917F-800A-9D21BF233F48}"/>
                </a:ext>
              </a:extLst>
            </p:cNvPr>
            <p:cNvCxnSpPr>
              <a:cxnSpLocks/>
            </p:cNvCxnSpPr>
            <p:nvPr/>
          </p:nvCxnSpPr>
          <p:spPr>
            <a:xfrm>
              <a:off x="7175619" y="2052555"/>
              <a:ext cx="0" cy="813554"/>
            </a:xfrm>
            <a:prstGeom prst="line">
              <a:avLst/>
            </a:prstGeom>
            <a:ln w="19050">
              <a:solidFill>
                <a:srgbClr val="33B3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7908EF0-77BF-FFD2-3BFC-BCF31044EC80}"/>
                </a:ext>
              </a:extLst>
            </p:cNvPr>
            <p:cNvCxnSpPr>
              <a:cxnSpLocks/>
            </p:cNvCxnSpPr>
            <p:nvPr/>
          </p:nvCxnSpPr>
          <p:spPr>
            <a:xfrm>
              <a:off x="8797978" y="1041007"/>
              <a:ext cx="0" cy="830193"/>
            </a:xfrm>
            <a:prstGeom prst="line">
              <a:avLst/>
            </a:prstGeom>
            <a:ln w="19050">
              <a:solidFill>
                <a:srgbClr val="5BB69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88E60F5-E395-CA17-1045-C65354B83B4C}"/>
                </a:ext>
              </a:extLst>
            </p:cNvPr>
            <p:cNvCxnSpPr>
              <a:cxnSpLocks/>
            </p:cNvCxnSpPr>
            <p:nvPr/>
          </p:nvCxnSpPr>
          <p:spPr>
            <a:xfrm>
              <a:off x="11244620" y="3336215"/>
              <a:ext cx="0" cy="651569"/>
            </a:xfrm>
            <a:prstGeom prst="line">
              <a:avLst/>
            </a:prstGeom>
            <a:ln w="19050">
              <a:solidFill>
                <a:srgbClr val="8AB96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B6A2135-21EE-1EB7-4484-30A3E5C37326}"/>
                </a:ext>
              </a:extLst>
            </p:cNvPr>
            <p:cNvSpPr/>
            <p:nvPr/>
          </p:nvSpPr>
          <p:spPr>
            <a:xfrm>
              <a:off x="11105109" y="3112682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8AB9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577108E-AAB1-C1EA-08A3-D372807FF03B}"/>
                </a:ext>
              </a:extLst>
            </p:cNvPr>
            <p:cNvSpPr txBox="1"/>
            <p:nvPr/>
          </p:nvSpPr>
          <p:spPr>
            <a:xfrm>
              <a:off x="9020355" y="3467092"/>
              <a:ext cx="2224265" cy="427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b="1" dirty="0">
                  <a:solidFill>
                    <a:srgbClr val="8AB96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October 2021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Unsuccessful Bid to COF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E505630-7C98-D8C5-D099-4B0C7E081572}"/>
                </a:ext>
              </a:extLst>
            </p:cNvPr>
            <p:cNvSpPr/>
            <p:nvPr/>
          </p:nvSpPr>
          <p:spPr>
            <a:xfrm>
              <a:off x="8880844" y="3183758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7AB8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82879F5-5602-D891-C960-7A2230C97EBA}"/>
                </a:ext>
              </a:extLst>
            </p:cNvPr>
            <p:cNvCxnSpPr>
              <a:cxnSpLocks/>
            </p:cNvCxnSpPr>
            <p:nvPr/>
          </p:nvCxnSpPr>
          <p:spPr>
            <a:xfrm>
              <a:off x="9020355" y="3419092"/>
              <a:ext cx="0" cy="1048982"/>
            </a:xfrm>
            <a:prstGeom prst="line">
              <a:avLst/>
            </a:prstGeom>
            <a:ln w="19050">
              <a:solidFill>
                <a:srgbClr val="7AB87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7E3AE63-2471-7A07-DBB2-636298EEA410}"/>
                </a:ext>
              </a:extLst>
            </p:cNvPr>
            <p:cNvSpPr txBox="1"/>
            <p:nvPr/>
          </p:nvSpPr>
          <p:spPr>
            <a:xfrm>
              <a:off x="5546677" y="3545781"/>
              <a:ext cx="3438800" cy="880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b="1" dirty="0">
                  <a:solidFill>
                    <a:srgbClr val="7AB8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November 2021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Website &amp; Facebook Page Created</a:t>
              </a:r>
            </a:p>
            <a:p>
              <a:pPr algn="r"/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Standard Mark Obtained for Our Business Plan and Share Offer</a:t>
              </a:r>
            </a:p>
            <a:p>
              <a:pPr algn="r"/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Share Offer Launches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E8022AC-409F-7A38-B398-659F7835E8BC}"/>
                </a:ext>
              </a:extLst>
            </p:cNvPr>
            <p:cNvSpPr/>
            <p:nvPr/>
          </p:nvSpPr>
          <p:spPr>
            <a:xfrm>
              <a:off x="5232777" y="3313867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1D9C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569659-94CF-07C6-0E45-CD20351EF83C}"/>
                </a:ext>
              </a:extLst>
            </p:cNvPr>
            <p:cNvSpPr txBox="1"/>
            <p:nvPr/>
          </p:nvSpPr>
          <p:spPr>
            <a:xfrm>
              <a:off x="3366917" y="3645201"/>
              <a:ext cx="1967066" cy="578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b="1" dirty="0">
                  <a:solidFill>
                    <a:srgbClr val="0FB1E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December 2021</a:t>
              </a:r>
              <a:br>
                <a:rPr lang="en-GB" sz="1600" dirty="0">
                  <a:solidFill>
                    <a:srgbClr val="0FB1E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Share Offer Closes After Reaching Target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375A713-7BAE-CAB5-5638-A32F429E70D2}"/>
                </a:ext>
              </a:extLst>
            </p:cNvPr>
            <p:cNvCxnSpPr>
              <a:cxnSpLocks/>
            </p:cNvCxnSpPr>
            <p:nvPr/>
          </p:nvCxnSpPr>
          <p:spPr>
            <a:xfrm>
              <a:off x="5368860" y="3567689"/>
              <a:ext cx="0" cy="653883"/>
            </a:xfrm>
            <a:prstGeom prst="line">
              <a:avLst/>
            </a:prstGeom>
            <a:ln w="19050">
              <a:solidFill>
                <a:srgbClr val="1D9CE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FE26280-29FC-1374-0BEF-6CF4BD781E95}"/>
                </a:ext>
              </a:extLst>
            </p:cNvPr>
            <p:cNvSpPr/>
            <p:nvPr/>
          </p:nvSpPr>
          <p:spPr>
            <a:xfrm>
              <a:off x="2939793" y="3422246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DA1C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8F3B37B-1260-E8E0-618B-E78C15011958}"/>
                </a:ext>
              </a:extLst>
            </p:cNvPr>
            <p:cNvCxnSpPr>
              <a:cxnSpLocks/>
            </p:cNvCxnSpPr>
            <p:nvPr/>
          </p:nvCxnSpPr>
          <p:spPr>
            <a:xfrm>
              <a:off x="3091646" y="3645201"/>
              <a:ext cx="0" cy="653883"/>
            </a:xfrm>
            <a:prstGeom prst="line">
              <a:avLst/>
            </a:prstGeom>
            <a:ln w="19050">
              <a:solidFill>
                <a:srgbClr val="DA1C7B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F9C119B-1E1C-91CC-6690-E940E6226605}"/>
                </a:ext>
              </a:extLst>
            </p:cNvPr>
            <p:cNvSpPr txBox="1"/>
            <p:nvPr/>
          </p:nvSpPr>
          <p:spPr>
            <a:xfrm>
              <a:off x="874456" y="3730043"/>
              <a:ext cx="21813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600" b="1" dirty="0">
                  <a:solidFill>
                    <a:srgbClr val="DA1C7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January 2022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Share Certificates Created</a:t>
              </a:r>
            </a:p>
            <a:p>
              <a:pPr algn="r"/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COF Feedback Gained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0DE9161-CDC0-A459-69E6-AE5EFBE96366}"/>
                </a:ext>
              </a:extLst>
            </p:cNvPr>
            <p:cNvSpPr/>
            <p:nvPr/>
          </p:nvSpPr>
          <p:spPr>
            <a:xfrm>
              <a:off x="747799" y="3509577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DA1C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BB203BD-51AD-9A2E-B18B-5E3ABB52B01C}"/>
                </a:ext>
              </a:extLst>
            </p:cNvPr>
            <p:cNvCxnSpPr>
              <a:cxnSpLocks/>
            </p:cNvCxnSpPr>
            <p:nvPr/>
          </p:nvCxnSpPr>
          <p:spPr>
            <a:xfrm>
              <a:off x="877478" y="2813208"/>
              <a:ext cx="0" cy="653883"/>
            </a:xfrm>
            <a:prstGeom prst="line">
              <a:avLst/>
            </a:prstGeom>
            <a:ln w="19050">
              <a:solidFill>
                <a:srgbClr val="DA1C7B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C3191A3-3BBD-FBE6-03ED-81E1C89DBE52}"/>
                </a:ext>
              </a:extLst>
            </p:cNvPr>
            <p:cNvSpPr txBox="1"/>
            <p:nvPr/>
          </p:nvSpPr>
          <p:spPr>
            <a:xfrm>
              <a:off x="899866" y="2807578"/>
              <a:ext cx="2612983" cy="578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DA1C7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February 2022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Share Certificates Delivered</a:t>
              </a:r>
            </a:p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Second COF Bid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ADEE554-AEEB-D737-6846-EE85AA8E6562}"/>
                </a:ext>
              </a:extLst>
            </p:cNvPr>
            <p:cNvSpPr/>
            <p:nvPr/>
          </p:nvSpPr>
          <p:spPr>
            <a:xfrm>
              <a:off x="1391857" y="4465360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DA1C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BCC42DC-AFFF-98B8-0A3A-F11172057093}"/>
                </a:ext>
              </a:extLst>
            </p:cNvPr>
            <p:cNvCxnSpPr>
              <a:cxnSpLocks/>
            </p:cNvCxnSpPr>
            <p:nvPr/>
          </p:nvCxnSpPr>
          <p:spPr>
            <a:xfrm>
              <a:off x="1531368" y="4700693"/>
              <a:ext cx="0" cy="924525"/>
            </a:xfrm>
            <a:prstGeom prst="line">
              <a:avLst/>
            </a:prstGeom>
            <a:ln w="19050">
              <a:solidFill>
                <a:srgbClr val="DA1C7B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325B040-57AD-8637-F62B-C5943F4C33A1}"/>
                </a:ext>
              </a:extLst>
            </p:cNvPr>
            <p:cNvSpPr txBox="1"/>
            <p:nvPr/>
          </p:nvSpPr>
          <p:spPr>
            <a:xfrm>
              <a:off x="1553114" y="4807687"/>
              <a:ext cx="1967066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DA1C7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May 2022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Successful COF Bid</a:t>
              </a:r>
            </a:p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Revised Quotes for Buildings Work</a:t>
              </a:r>
            </a:p>
            <a:p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B12BFA5-ABC3-A201-4E01-10FC7C09027D}"/>
                </a:ext>
              </a:extLst>
            </p:cNvPr>
            <p:cNvSpPr/>
            <p:nvPr/>
          </p:nvSpPr>
          <p:spPr>
            <a:xfrm>
              <a:off x="3811523" y="4532797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8E50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FC90A18-9456-A656-A4DA-2C586832C2CD}"/>
                </a:ext>
              </a:extLst>
            </p:cNvPr>
            <p:cNvSpPr txBox="1"/>
            <p:nvPr/>
          </p:nvSpPr>
          <p:spPr>
            <a:xfrm>
              <a:off x="3972828" y="4845588"/>
              <a:ext cx="1967066" cy="779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8953A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June 2022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Conveyancing Starts</a:t>
              </a:r>
            </a:p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Claim with COF Starts</a:t>
              </a:r>
            </a:p>
            <a:p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E55C213-F14C-0094-09F2-1ED8F761FCB7}"/>
                </a:ext>
              </a:extLst>
            </p:cNvPr>
            <p:cNvCxnSpPr>
              <a:cxnSpLocks/>
            </p:cNvCxnSpPr>
            <p:nvPr/>
          </p:nvCxnSpPr>
          <p:spPr>
            <a:xfrm>
              <a:off x="3936619" y="4768130"/>
              <a:ext cx="0" cy="731529"/>
            </a:xfrm>
            <a:prstGeom prst="line">
              <a:avLst/>
            </a:prstGeom>
            <a:ln w="19050">
              <a:solidFill>
                <a:srgbClr val="8953A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77A90BB-E687-6DE7-4CEA-D30847C088FA}"/>
                </a:ext>
              </a:extLst>
            </p:cNvPr>
            <p:cNvSpPr/>
            <p:nvPr/>
          </p:nvSpPr>
          <p:spPr>
            <a:xfrm>
              <a:off x="5976333" y="4610255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CA8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DEA6218-210F-87DB-93A9-D70C2D9B050E}"/>
                </a:ext>
              </a:extLst>
            </p:cNvPr>
            <p:cNvSpPr txBox="1"/>
            <p:nvPr/>
          </p:nvSpPr>
          <p:spPr>
            <a:xfrm>
              <a:off x="6177307" y="4992704"/>
              <a:ext cx="1798107" cy="779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0CA8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July 2022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Tenancy Agreed</a:t>
              </a:r>
            </a:p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Milestones Agreed</a:t>
              </a:r>
            </a:p>
            <a:p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57C4D3A-B166-251E-A138-F0DC7524BFB7}"/>
                </a:ext>
              </a:extLst>
            </p:cNvPr>
            <p:cNvCxnSpPr>
              <a:cxnSpLocks/>
            </p:cNvCxnSpPr>
            <p:nvPr/>
          </p:nvCxnSpPr>
          <p:spPr>
            <a:xfrm>
              <a:off x="6118809" y="4876117"/>
              <a:ext cx="0" cy="731529"/>
            </a:xfrm>
            <a:prstGeom prst="line">
              <a:avLst/>
            </a:prstGeom>
            <a:ln w="19050">
              <a:solidFill>
                <a:srgbClr val="1D9CE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C8D1E65-4E87-B894-0B6D-14B24F316925}"/>
                </a:ext>
              </a:extLst>
            </p:cNvPr>
            <p:cNvSpPr/>
            <p:nvPr/>
          </p:nvSpPr>
          <p:spPr>
            <a:xfrm>
              <a:off x="8001631" y="4663529"/>
              <a:ext cx="279022" cy="23533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7AB8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151F545-8636-D683-D54D-A5C7599DCC39}"/>
                </a:ext>
              </a:extLst>
            </p:cNvPr>
            <p:cNvCxnSpPr>
              <a:cxnSpLocks/>
            </p:cNvCxnSpPr>
            <p:nvPr/>
          </p:nvCxnSpPr>
          <p:spPr>
            <a:xfrm>
              <a:off x="8141142" y="4905600"/>
              <a:ext cx="0" cy="866734"/>
            </a:xfrm>
            <a:prstGeom prst="line">
              <a:avLst/>
            </a:prstGeom>
            <a:ln w="19050">
              <a:solidFill>
                <a:srgbClr val="7AB87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CC6BBF2-E823-EBA7-C57A-B990C93141CF}"/>
                </a:ext>
              </a:extLst>
            </p:cNvPr>
            <p:cNvSpPr txBox="1"/>
            <p:nvPr/>
          </p:nvSpPr>
          <p:spPr>
            <a:xfrm>
              <a:off x="8188668" y="5009144"/>
              <a:ext cx="3275096" cy="72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7AB87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August 2022</a:t>
              </a:r>
              <a:b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Buildings Insurance</a:t>
              </a:r>
            </a:p>
            <a:p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Audits</a:t>
              </a:r>
              <a:b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Site Visits With Specialist Suppliers</a:t>
              </a:r>
            </a:p>
          </p:txBody>
        </p:sp>
      </p:grpSp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Chair’s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Our Progress So Far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D0432B74-5156-AC20-5279-6B247758F760}"/>
              </a:ext>
            </a:extLst>
          </p:cNvPr>
          <p:cNvSpPr/>
          <p:nvPr/>
        </p:nvSpPr>
        <p:spPr>
          <a:xfrm>
            <a:off x="9876365" y="4650464"/>
            <a:ext cx="402296" cy="402296"/>
          </a:xfrm>
          <a:prstGeom prst="star5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AA455B-4A3E-998E-600F-E09C54FD602F}"/>
              </a:ext>
            </a:extLst>
          </p:cNvPr>
          <p:cNvSpPr txBox="1"/>
          <p:nvPr/>
        </p:nvSpPr>
        <p:spPr>
          <a:xfrm>
            <a:off x="10244776" y="4568642"/>
            <a:ext cx="1798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DA1C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September 2022</a:t>
            </a:r>
            <a:b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Pub Purchase</a:t>
            </a:r>
          </a:p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Completed!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983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Chair’s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Our Look Ahead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CF27F5C-4321-F16D-9BE3-723834AF55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66"/>
          <a:stretch/>
        </p:blipFill>
        <p:spPr>
          <a:xfrm>
            <a:off x="1515517" y="912071"/>
            <a:ext cx="9322989" cy="472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927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77E6A-4288-5148-24AC-B573BCB4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868909"/>
            <a:ext cx="12191999" cy="880346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602044"/>
                </a:solidFill>
                <a:latin typeface="Playfair Display" pitchFamily="2" charset="0"/>
              </a:rPr>
              <a:t>Treasurer’s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11841-EF29-ED8E-CAEF-74A2AA37D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" y="3516461"/>
            <a:ext cx="12192001" cy="1532613"/>
          </a:xfrm>
        </p:spPr>
        <p:txBody>
          <a:bodyPr>
            <a:normAutofit/>
          </a:bodyPr>
          <a:lstStyle/>
          <a:p>
            <a:pPr marL="201168" lvl="1" indent="0" algn="ctr">
              <a:lnSpc>
                <a:spcPct val="114000"/>
              </a:lnSpc>
              <a:buNone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verlock SC" panose="02000506030000020004" pitchFamily="2" charset="0"/>
              </a:rPr>
              <a:t>Approval of accounts  |  Appointment of accountant &amp; auditor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BD4A1F-31BB-F31D-EC5F-28DD7F26F51F}"/>
              </a:ext>
            </a:extLst>
          </p:cNvPr>
          <p:cNvCxnSpPr/>
          <p:nvPr/>
        </p:nvCxnSpPr>
        <p:spPr>
          <a:xfrm>
            <a:off x="1193532" y="3417872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22F4C96-0D7F-6C84-C6F3-4EF325EB9735}"/>
              </a:ext>
            </a:extLst>
          </p:cNvPr>
          <p:cNvSpPr txBox="1">
            <a:spLocks/>
          </p:cNvSpPr>
          <p:nvPr/>
        </p:nvSpPr>
        <p:spPr>
          <a:xfrm>
            <a:off x="-1" y="2809919"/>
            <a:ext cx="12192001" cy="50275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indent="0" algn="ctr">
              <a:lnSpc>
                <a:spcPct val="114000"/>
              </a:lnSpc>
              <a:buFont typeface="Calibri" pitchFamily="34" charset="0"/>
              <a:buNone/>
            </a:pPr>
            <a:r>
              <a:rPr lang="en-GB" sz="2000" dirty="0">
                <a:solidFill>
                  <a:srgbClr val="602044"/>
                </a:solidFill>
                <a:latin typeface="Playfair Display" pitchFamily="2" charset="0"/>
              </a:rPr>
              <a:t>Katie O’Connell</a:t>
            </a:r>
          </a:p>
        </p:txBody>
      </p:sp>
    </p:spTree>
    <p:extLst>
      <p:ext uri="{BB962C8B-B14F-4D97-AF65-F5344CB8AC3E}">
        <p14:creationId xmlns:p14="http://schemas.microsoft.com/office/powerpoint/2010/main" val="1051019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Treasurer’s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Approval of Accounts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>
            <a:cxnSpLocks/>
          </p:cNvCxnSpPr>
          <p:nvPr/>
        </p:nvCxnSpPr>
        <p:spPr>
          <a:xfrm>
            <a:off x="1193532" y="801891"/>
            <a:ext cx="9804936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AA57B153-040C-3EC5-7FAB-C54684EC7E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108917"/>
              </p:ext>
            </p:extLst>
          </p:nvPr>
        </p:nvGraphicFramePr>
        <p:xfrm>
          <a:off x="1193532" y="1334748"/>
          <a:ext cx="4618872" cy="216000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309436">
                  <a:extLst>
                    <a:ext uri="{9D8B030D-6E8A-4147-A177-3AD203B41FA5}">
                      <a16:colId xmlns:a16="http://schemas.microsoft.com/office/drawing/2014/main" val="2424393455"/>
                    </a:ext>
                  </a:extLst>
                </a:gridCol>
                <a:gridCol w="2309436">
                  <a:extLst>
                    <a:ext uri="{9D8B030D-6E8A-4147-A177-3AD203B41FA5}">
                      <a16:colId xmlns:a16="http://schemas.microsoft.com/office/drawing/2014/main" val="395425661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Income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0204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£7,275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020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15196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lvl="1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Donations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£2,739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6712112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lvl="1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Fundraising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£2,850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9495963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lvl="1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Quiz/Raffle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£455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051635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lvl="1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Gin Night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£913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975618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lvl="1"/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Duck Race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£318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087151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CC95779-96DF-AD9D-64CF-5C8145BC3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071815"/>
              </p:ext>
            </p:extLst>
          </p:nvPr>
        </p:nvGraphicFramePr>
        <p:xfrm>
          <a:off x="1193531" y="3630101"/>
          <a:ext cx="4618872" cy="108000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309436">
                  <a:extLst>
                    <a:ext uri="{9D8B030D-6E8A-4147-A177-3AD203B41FA5}">
                      <a16:colId xmlns:a16="http://schemas.microsoft.com/office/drawing/2014/main" val="2424393455"/>
                    </a:ext>
                  </a:extLst>
                </a:gridCol>
                <a:gridCol w="2309436">
                  <a:extLst>
                    <a:ext uri="{9D8B030D-6E8A-4147-A177-3AD203B41FA5}">
                      <a16:colId xmlns:a16="http://schemas.microsoft.com/office/drawing/2014/main" val="395425661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Expenses</a:t>
                      </a:r>
                      <a:endParaRPr lang="en-GB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0204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£491 </a:t>
                      </a:r>
                      <a:endParaRPr lang="en-GB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020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15196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457200" lvl="2" algn="l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Fundraising</a:t>
                      </a:r>
                      <a:endParaRPr lang="en-GB" sz="16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457200" lvl="1" algn="r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£260</a:t>
                      </a:r>
                      <a:endParaRPr lang="en-GB" sz="16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6712112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457200" lvl="2" algn="l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Gin Night</a:t>
                      </a:r>
                      <a:endParaRPr lang="en-GB" sz="16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lvl="1" algn="r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£231</a:t>
                      </a:r>
                      <a:endParaRPr lang="en-GB" sz="16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495963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D3778DB-6416-33F3-04F6-15826DFEE6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904949"/>
              </p:ext>
            </p:extLst>
          </p:nvPr>
        </p:nvGraphicFramePr>
        <p:xfrm>
          <a:off x="1193531" y="4845454"/>
          <a:ext cx="4618872" cy="36000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309436">
                  <a:extLst>
                    <a:ext uri="{9D8B030D-6E8A-4147-A177-3AD203B41FA5}">
                      <a16:colId xmlns:a16="http://schemas.microsoft.com/office/drawing/2014/main" val="2424393455"/>
                    </a:ext>
                  </a:extLst>
                </a:gridCol>
                <a:gridCol w="2309436">
                  <a:extLst>
                    <a:ext uri="{9D8B030D-6E8A-4147-A177-3AD203B41FA5}">
                      <a16:colId xmlns:a16="http://schemas.microsoft.com/office/drawing/2014/main" val="395425661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Gross Profit</a:t>
                      </a:r>
                      <a:endParaRPr lang="en-GB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03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£6,784 </a:t>
                      </a:r>
                      <a:endParaRPr lang="en-GB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0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15196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5FE3EB4-7ED1-5E5E-27E0-1A8FF10441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215981"/>
              </p:ext>
            </p:extLst>
          </p:nvPr>
        </p:nvGraphicFramePr>
        <p:xfrm>
          <a:off x="6379597" y="1334748"/>
          <a:ext cx="4618872" cy="324000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376653">
                  <a:extLst>
                    <a:ext uri="{9D8B030D-6E8A-4147-A177-3AD203B41FA5}">
                      <a16:colId xmlns:a16="http://schemas.microsoft.com/office/drawing/2014/main" val="2424393455"/>
                    </a:ext>
                  </a:extLst>
                </a:gridCol>
                <a:gridCol w="1242219">
                  <a:extLst>
                    <a:ext uri="{9D8B030D-6E8A-4147-A177-3AD203B41FA5}">
                      <a16:colId xmlns:a16="http://schemas.microsoft.com/office/drawing/2014/main" val="395425661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Overheads</a:t>
                      </a:r>
                      <a:endParaRPr lang="en-GB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0204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£2,397 </a:t>
                      </a:r>
                      <a:endParaRPr lang="en-GB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020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15196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457200" lvl="2" algn="l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Insurance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457200" lvl="1" algn="r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£353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6712112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457200" lvl="2" algn="l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Repairs &amp; Maintenance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457200" lvl="1" algn="r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£95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9495963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457200" lvl="2" algn="l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Printing, Postage &amp; Stationery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457200" lvl="1" algn="r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£526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06658299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457200" lvl="2" algn="l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Sundry Expenses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457200" lvl="1" algn="r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£91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4702021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457200" lvl="2" algn="l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Bank Charges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457200" lvl="1" algn="r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£2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615115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457200" lvl="2" algn="l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Subscriptions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457200" lvl="1" algn="r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£84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137533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457200" lvl="2" algn="l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Formation Costs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457200" lvl="1" algn="r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£646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9278959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457200" lvl="2" algn="l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Accountancy Fees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lvl="1" algn="r" defTabSz="914400" rtl="0" eaLnBrk="1" latinLnBrk="0" hangingPunct="1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£600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58996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F6F8F3C0-A2DA-A211-C461-80CC576B9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206959"/>
              </p:ext>
            </p:extLst>
          </p:nvPr>
        </p:nvGraphicFramePr>
        <p:xfrm>
          <a:off x="6379597" y="4707890"/>
          <a:ext cx="4618872" cy="36000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527729">
                  <a:extLst>
                    <a:ext uri="{9D8B030D-6E8A-4147-A177-3AD203B41FA5}">
                      <a16:colId xmlns:a16="http://schemas.microsoft.com/office/drawing/2014/main" val="2424393455"/>
                    </a:ext>
                  </a:extLst>
                </a:gridCol>
                <a:gridCol w="1091143">
                  <a:extLst>
                    <a:ext uri="{9D8B030D-6E8A-4147-A177-3AD203B41FA5}">
                      <a16:colId xmlns:a16="http://schemas.microsoft.com/office/drawing/2014/main" val="395425661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Profit on Company Trading</a:t>
                      </a:r>
                      <a:endParaRPr lang="en-GB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£4,387 </a:t>
                      </a:r>
                      <a:endParaRPr lang="en-GB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151967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AAA4843-EB5A-6ED7-335F-190145855F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755875"/>
              </p:ext>
            </p:extLst>
          </p:nvPr>
        </p:nvGraphicFramePr>
        <p:xfrm>
          <a:off x="6379596" y="5201032"/>
          <a:ext cx="4618872" cy="36000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527729">
                  <a:extLst>
                    <a:ext uri="{9D8B030D-6E8A-4147-A177-3AD203B41FA5}">
                      <a16:colId xmlns:a16="http://schemas.microsoft.com/office/drawing/2014/main" val="2424393455"/>
                    </a:ext>
                  </a:extLst>
                </a:gridCol>
                <a:gridCol w="1091143">
                  <a:extLst>
                    <a:ext uri="{9D8B030D-6E8A-4147-A177-3AD203B41FA5}">
                      <a16:colId xmlns:a16="http://schemas.microsoft.com/office/drawing/2014/main" val="395425661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Debtors</a:t>
                      </a:r>
                      <a:endParaRPr lang="en-GB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£2,598</a:t>
                      </a:r>
                      <a:endParaRPr lang="en-GB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151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240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Treasurer’s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Appointments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DC938-8D71-E649-ED75-FF166DC8F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57530"/>
            <a:ext cx="10256519" cy="4745701"/>
          </a:xfrm>
        </p:spPr>
        <p:txBody>
          <a:bodyPr>
            <a:normAutofit fontScale="85000" lnSpcReduction="20000"/>
          </a:bodyPr>
          <a:lstStyle/>
          <a:p>
            <a:pPr lvl="1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Each year, the society must submit its annual accounts to the FCA.</a:t>
            </a:r>
          </a:p>
          <a:p>
            <a:pPr lvl="1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The committee has appointed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Ian </a:t>
            </a:r>
            <a:r>
              <a:rPr lang="en-GB" sz="2400" b="1" dirty="0" err="1">
                <a:solidFill>
                  <a:srgbClr val="602044"/>
                </a:solidFill>
                <a:latin typeface="Playfair Display" pitchFamily="2" charset="0"/>
              </a:rPr>
              <a:t>Crisop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 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(Richmond) as our accountant.</a:t>
            </a:r>
          </a:p>
          <a:p>
            <a:pPr lvl="1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Accounts for the last financial year have been submitted and accepted by the FCA.</a:t>
            </a:r>
          </a:p>
          <a:p>
            <a:pPr lvl="1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Each year, members are required to vote on the appointment of an accountant and auditor.</a:t>
            </a:r>
          </a:p>
          <a:p>
            <a:pPr lvl="1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The committee recommends members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vote to reappoint Ian </a:t>
            </a:r>
            <a:r>
              <a:rPr lang="en-GB" sz="2400" b="1" dirty="0" err="1">
                <a:solidFill>
                  <a:srgbClr val="602044"/>
                </a:solidFill>
                <a:latin typeface="Playfair Display" pitchFamily="2" charset="0"/>
              </a:rPr>
              <a:t>Crisop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 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as our accountant.</a:t>
            </a:r>
          </a:p>
          <a:p>
            <a:pPr lvl="1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Members can also vote to optionally appoint an auditor – this is in addition to an accountant and separate to our annual accounts return.</a:t>
            </a:r>
          </a:p>
          <a:p>
            <a:pPr lvl="1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The committee recommends members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do not vote to appoint an auditor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, as this is not compulsory and is estimated to cost an additional £2,000-£3,000 – members’ funds we believe could be better spent.</a:t>
            </a:r>
          </a:p>
        </p:txBody>
      </p:sp>
    </p:spTree>
    <p:extLst>
      <p:ext uri="{BB962C8B-B14F-4D97-AF65-F5344CB8AC3E}">
        <p14:creationId xmlns:p14="http://schemas.microsoft.com/office/powerpoint/2010/main" val="1057611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77E6A-4288-5148-24AC-B573BCB4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868909"/>
            <a:ext cx="12191999" cy="880346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602044"/>
                </a:solidFill>
                <a:latin typeface="Playfair Display" pitchFamily="2" charset="0"/>
              </a:rPr>
              <a:t>Secretary’s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11841-EF29-ED8E-CAEF-74A2AA37D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" y="3516461"/>
            <a:ext cx="12192001" cy="1532613"/>
          </a:xfrm>
        </p:spPr>
        <p:txBody>
          <a:bodyPr>
            <a:normAutofit/>
          </a:bodyPr>
          <a:lstStyle/>
          <a:p>
            <a:pPr marL="201168" lvl="1" indent="0" algn="ctr">
              <a:lnSpc>
                <a:spcPct val="114000"/>
              </a:lnSpc>
              <a:buNone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verlock SC" panose="02000506030000020004" pitchFamily="2" charset="0"/>
              </a:rPr>
              <a:t>Management Committee Elections  |  Voting  |  Communications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BD4A1F-31BB-F31D-EC5F-28DD7F26F51F}"/>
              </a:ext>
            </a:extLst>
          </p:cNvPr>
          <p:cNvCxnSpPr/>
          <p:nvPr/>
        </p:nvCxnSpPr>
        <p:spPr>
          <a:xfrm>
            <a:off x="1193532" y="3417872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22F4C96-0D7F-6C84-C6F3-4EF325EB9735}"/>
              </a:ext>
            </a:extLst>
          </p:cNvPr>
          <p:cNvSpPr txBox="1">
            <a:spLocks/>
          </p:cNvSpPr>
          <p:nvPr/>
        </p:nvSpPr>
        <p:spPr>
          <a:xfrm>
            <a:off x="-1" y="2809919"/>
            <a:ext cx="12192001" cy="50275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indent="0" algn="ctr">
              <a:lnSpc>
                <a:spcPct val="114000"/>
              </a:lnSpc>
              <a:buFont typeface="Calibri" pitchFamily="34" charset="0"/>
              <a:buNone/>
            </a:pPr>
            <a:r>
              <a:rPr lang="en-GB" sz="2000" dirty="0">
                <a:solidFill>
                  <a:srgbClr val="602044"/>
                </a:solidFill>
                <a:latin typeface="Playfair Display" pitchFamily="2" charset="0"/>
              </a:rPr>
              <a:t>Esme Terry</a:t>
            </a:r>
          </a:p>
        </p:txBody>
      </p:sp>
    </p:spTree>
    <p:extLst>
      <p:ext uri="{BB962C8B-B14F-4D97-AF65-F5344CB8AC3E}">
        <p14:creationId xmlns:p14="http://schemas.microsoft.com/office/powerpoint/2010/main" val="3086908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766066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Secretary’s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Management Committee Elections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DC938-8D71-E649-ED75-FF166DC8F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57531"/>
            <a:ext cx="10256519" cy="4454996"/>
          </a:xfrm>
        </p:spPr>
        <p:txBody>
          <a:bodyPr>
            <a:normAutofit/>
          </a:bodyPr>
          <a:lstStyle/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There are currently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10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 management committee members.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Our model rules allow for a maximum of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12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 committee members.</a:t>
            </a:r>
            <a:endParaRPr lang="en-GB" sz="2800" dirty="0">
              <a:solidFill>
                <a:srgbClr val="602044"/>
              </a:solidFill>
              <a:latin typeface="Playfair Display" pitchFamily="2" charset="0"/>
            </a:endParaRP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Two existing members will be standing down.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All other committee members are standing for re-election.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Nominations have been received from 3 new candidates.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Each member can vote for a maximum of 12 candidates.</a:t>
            </a:r>
          </a:p>
        </p:txBody>
      </p:sp>
    </p:spTree>
    <p:extLst>
      <p:ext uri="{BB962C8B-B14F-4D97-AF65-F5344CB8AC3E}">
        <p14:creationId xmlns:p14="http://schemas.microsoft.com/office/powerpoint/2010/main" val="580438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Secretary’s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Voting Arrangements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DC938-8D71-E649-ED75-FF166DC8F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57530"/>
            <a:ext cx="10256519" cy="4745697"/>
          </a:xfrm>
        </p:spPr>
        <p:txBody>
          <a:bodyPr>
            <a:normAutofit fontScale="92500"/>
          </a:bodyPr>
          <a:lstStyle/>
          <a:p>
            <a:pPr lvl="1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All members will receive an email with a link to a secure Microsoft voting form.</a:t>
            </a:r>
          </a:p>
          <a:p>
            <a:pPr lvl="1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Each member can only submit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one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vote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.</a:t>
            </a:r>
          </a:p>
          <a:p>
            <a:pPr lvl="1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The exception to this is whereby someone may be a member as both an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individual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 and as a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company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/business and holds two membership numbers. In this case, they may submit a vote under each membership entity.</a:t>
            </a:r>
          </a:p>
          <a:p>
            <a:pPr lvl="1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Voting is now open, and will close at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10pm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 on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Thursday 27</a:t>
            </a:r>
            <a:r>
              <a:rPr lang="en-GB" sz="2400" b="1" baseline="30000" dirty="0">
                <a:solidFill>
                  <a:srgbClr val="602044"/>
                </a:solidFill>
                <a:latin typeface="Playfair Display" pitchFamily="2" charset="0"/>
              </a:rPr>
              <a:t>th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 October 2022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.</a:t>
            </a:r>
          </a:p>
          <a:p>
            <a:pPr lvl="1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Voting results will be shared with members by email afterwards.</a:t>
            </a:r>
          </a:p>
          <a:p>
            <a:pPr lvl="1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Paper voting forms are available upon request.</a:t>
            </a:r>
          </a:p>
          <a:p>
            <a:pPr lvl="1">
              <a:lnSpc>
                <a:spcPct val="124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602044"/>
              </a:solidFill>
              <a:latin typeface="Playfair Display" pitchFamily="2" charset="0"/>
            </a:endParaRPr>
          </a:p>
          <a:p>
            <a:pPr lvl="1">
              <a:lnSpc>
                <a:spcPct val="124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602044"/>
              </a:solidFill>
              <a:latin typeface="Playfair Display" pitchFamily="2" charset="0"/>
            </a:endParaRPr>
          </a:p>
          <a:p>
            <a:pPr marL="0" indent="0">
              <a:lnSpc>
                <a:spcPct val="124000"/>
              </a:lnSpc>
              <a:buNone/>
            </a:pPr>
            <a:endParaRPr lang="en-GB" sz="2800" i="1" dirty="0">
              <a:solidFill>
                <a:srgbClr val="602044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950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Secretary’s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Voting Arrangements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DC938-8D71-E649-ED75-FF166DC8F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57531"/>
            <a:ext cx="10256519" cy="4454996"/>
          </a:xfrm>
        </p:spPr>
        <p:txBody>
          <a:bodyPr>
            <a:normAutofit fontScale="92500"/>
          </a:bodyPr>
          <a:lstStyle/>
          <a:p>
            <a:pPr marL="201168" lvl="1" indent="0">
              <a:lnSpc>
                <a:spcPct val="114000"/>
              </a:lnSpc>
              <a:buNone/>
            </a:pP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Points to be decided by the membership vote: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Election of the management committee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Appointment of an accountant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Appointment of an auditor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602044"/>
              </a:solidFill>
              <a:latin typeface="Playfair Display" pitchFamily="2" charset="0"/>
            </a:endParaRPr>
          </a:p>
          <a:p>
            <a:pPr marL="201168" lvl="1" indent="0">
              <a:lnSpc>
                <a:spcPct val="114000"/>
              </a:lnSpc>
              <a:buNone/>
            </a:pP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The committee’s recommendations:</a:t>
            </a:r>
          </a:p>
          <a:p>
            <a:pPr lvl="1">
              <a:lnSpc>
                <a:spcPct val="114000"/>
              </a:lnSpc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The committee recommends members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vote to appoint 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Ian </a:t>
            </a:r>
            <a:r>
              <a:rPr lang="en-GB" sz="2400" dirty="0" err="1">
                <a:solidFill>
                  <a:srgbClr val="602044"/>
                </a:solidFill>
                <a:latin typeface="Playfair Display" pitchFamily="2" charset="0"/>
              </a:rPr>
              <a:t>Crisop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 as our accountant for the next financial year.</a:t>
            </a:r>
          </a:p>
          <a:p>
            <a:pPr lvl="1">
              <a:lnSpc>
                <a:spcPct val="114000"/>
              </a:lnSpc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The committee recommends members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vote against appointing 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an auditor.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602044"/>
              </a:solidFill>
              <a:latin typeface="Playfair Display" pitchFamily="2" charset="0"/>
            </a:endParaRPr>
          </a:p>
          <a:p>
            <a:pPr marL="0" indent="0">
              <a:buNone/>
            </a:pPr>
            <a:endParaRPr lang="en-GB" sz="2800" i="1" dirty="0">
              <a:solidFill>
                <a:srgbClr val="602044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146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Secretary’s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Voting Arrangements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DC938-8D71-E649-ED75-FF166DC8F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57531"/>
            <a:ext cx="4437981" cy="4454996"/>
          </a:xfrm>
        </p:spPr>
        <p:txBody>
          <a:bodyPr>
            <a:normAutofit/>
          </a:bodyPr>
          <a:lstStyle/>
          <a:p>
            <a:pPr marL="201168" lvl="1" indent="0">
              <a:lnSpc>
                <a:spcPct val="114000"/>
              </a:lnSpc>
              <a:buNone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To vote, you will need to enter: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Your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name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Your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postcode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Your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membership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 </a:t>
            </a:r>
            <a:r>
              <a:rPr lang="en-GB" sz="2400" b="1" dirty="0">
                <a:solidFill>
                  <a:srgbClr val="602044"/>
                </a:solidFill>
                <a:latin typeface="Playfair Display" pitchFamily="2" charset="0"/>
              </a:rPr>
              <a:t>number</a:t>
            </a: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 from your share certificate </a:t>
            </a:r>
            <a:r>
              <a:rPr lang="en-GB" sz="2400" i="1" dirty="0">
                <a:solidFill>
                  <a:srgbClr val="602044"/>
                </a:solidFill>
                <a:latin typeface="Playfair Display" pitchFamily="2" charset="0"/>
              </a:rPr>
              <a:t>(this is optional but helps us to verify your vote)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602044"/>
              </a:solidFill>
              <a:latin typeface="Playfair Display" pitchFamily="2" charset="0"/>
            </a:endParaRPr>
          </a:p>
          <a:p>
            <a:pPr marL="0" indent="0">
              <a:buNone/>
            </a:pPr>
            <a:endParaRPr lang="en-GB" sz="2800" i="1" dirty="0">
              <a:solidFill>
                <a:srgbClr val="602044"/>
              </a:solidFill>
              <a:latin typeface="Playfair Display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36A38A-2937-2E84-D27F-E6D3E666C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411" y="1202779"/>
            <a:ext cx="4336228" cy="4155415"/>
          </a:xfrm>
          <a:prstGeom prst="rect">
            <a:avLst/>
          </a:prstGeom>
          <a:ln>
            <a:solidFill>
              <a:srgbClr val="602044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isometricOffAxis2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840512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678602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Secretary’s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Communications Improvements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DC938-8D71-E649-ED75-FF166DC8F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57531"/>
            <a:ext cx="10256519" cy="4454996"/>
          </a:xfrm>
        </p:spPr>
        <p:txBody>
          <a:bodyPr>
            <a:normAutofit/>
          </a:bodyPr>
          <a:lstStyle/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The committee is aware of a recent communications issue whereby members were sent an email using the ‘CC’ function, rather than the ‘BCC’ function.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To prevent this from recurring, the committee is exploring the possibility of utilising professional communications tools, such as Mailchimp.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The committee is currently assessing different solutions from a cost and information governance point of view.</a:t>
            </a:r>
            <a:endParaRPr lang="en-GB" sz="2800" dirty="0">
              <a:solidFill>
                <a:srgbClr val="602044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687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77E6A-4288-5148-24AC-B573BCB4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868909"/>
            <a:ext cx="12191999" cy="880346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602044"/>
                </a:solidFill>
                <a:latin typeface="Playfair Display" pitchFamily="2" charset="0"/>
              </a:rPr>
              <a:t>Update from Our Tenants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BD4A1F-31BB-F31D-EC5F-28DD7F26F51F}"/>
              </a:ext>
            </a:extLst>
          </p:cNvPr>
          <p:cNvCxnSpPr/>
          <p:nvPr/>
        </p:nvCxnSpPr>
        <p:spPr>
          <a:xfrm>
            <a:off x="1193532" y="3417872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22F4C96-0D7F-6C84-C6F3-4EF325EB9735}"/>
              </a:ext>
            </a:extLst>
          </p:cNvPr>
          <p:cNvSpPr txBox="1">
            <a:spLocks/>
          </p:cNvSpPr>
          <p:nvPr/>
        </p:nvSpPr>
        <p:spPr>
          <a:xfrm>
            <a:off x="-1" y="2809919"/>
            <a:ext cx="12192001" cy="50275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indent="0" algn="ctr">
              <a:lnSpc>
                <a:spcPct val="114000"/>
              </a:lnSpc>
              <a:buFont typeface="Calibri" pitchFamily="34" charset="0"/>
              <a:buNone/>
            </a:pPr>
            <a:r>
              <a:rPr lang="en-GB" sz="2000" dirty="0">
                <a:solidFill>
                  <a:srgbClr val="602044"/>
                </a:solidFill>
                <a:latin typeface="Playfair Display" pitchFamily="2" charset="0"/>
              </a:rPr>
              <a:t>Daniel Male &amp; Lisa Lowry</a:t>
            </a:r>
          </a:p>
        </p:txBody>
      </p:sp>
    </p:spTree>
    <p:extLst>
      <p:ext uri="{BB962C8B-B14F-4D97-AF65-F5344CB8AC3E}">
        <p14:creationId xmlns:p14="http://schemas.microsoft.com/office/powerpoint/2010/main" val="3866457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77E6A-4288-5148-24AC-B573BCB4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868909"/>
            <a:ext cx="12191999" cy="880346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602044"/>
                </a:solidFill>
                <a:latin typeface="Playfair Display" pitchFamily="2" charset="0"/>
              </a:rPr>
              <a:t>Vice Chair’s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11841-EF29-ED8E-CAEF-74A2AA37D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" y="3516461"/>
            <a:ext cx="12192001" cy="1532613"/>
          </a:xfrm>
        </p:spPr>
        <p:txBody>
          <a:bodyPr>
            <a:normAutofit/>
          </a:bodyPr>
          <a:lstStyle/>
          <a:p>
            <a:pPr marL="201168" lvl="1" indent="0" algn="ctr">
              <a:lnSpc>
                <a:spcPct val="114000"/>
              </a:lnSpc>
              <a:buNone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verlock SC" panose="02000506030000020004" pitchFamily="2" charset="0"/>
              </a:rPr>
              <a:t>Members’ questions and Additional resolutions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BD4A1F-31BB-F31D-EC5F-28DD7F26F51F}"/>
              </a:ext>
            </a:extLst>
          </p:cNvPr>
          <p:cNvCxnSpPr/>
          <p:nvPr/>
        </p:nvCxnSpPr>
        <p:spPr>
          <a:xfrm>
            <a:off x="1193532" y="3417872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22F4C96-0D7F-6C84-C6F3-4EF325EB9735}"/>
              </a:ext>
            </a:extLst>
          </p:cNvPr>
          <p:cNvSpPr txBox="1">
            <a:spLocks/>
          </p:cNvSpPr>
          <p:nvPr/>
        </p:nvSpPr>
        <p:spPr>
          <a:xfrm>
            <a:off x="-1" y="2809919"/>
            <a:ext cx="12192001" cy="50275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indent="0" algn="ctr">
              <a:lnSpc>
                <a:spcPct val="114000"/>
              </a:lnSpc>
              <a:buFont typeface="Calibri" pitchFamily="34" charset="0"/>
              <a:buNone/>
            </a:pPr>
            <a:r>
              <a:rPr lang="en-GB" sz="2000" dirty="0">
                <a:solidFill>
                  <a:srgbClr val="602044"/>
                </a:solidFill>
                <a:latin typeface="Playfair Display" pitchFamily="2" charset="0"/>
              </a:rPr>
              <a:t>Chris Heap</a:t>
            </a:r>
          </a:p>
        </p:txBody>
      </p:sp>
    </p:spTree>
    <p:extLst>
      <p:ext uri="{BB962C8B-B14F-4D97-AF65-F5344CB8AC3E}">
        <p14:creationId xmlns:p14="http://schemas.microsoft.com/office/powerpoint/2010/main" val="323802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Vice Chair’s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Member Question 1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DC938-8D71-E649-ED75-FF166DC8F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57531"/>
            <a:ext cx="10256519" cy="4454996"/>
          </a:xfrm>
        </p:spPr>
        <p:txBody>
          <a:bodyPr>
            <a:normAutofit/>
          </a:bodyPr>
          <a:lstStyle/>
          <a:p>
            <a:pPr marL="201168" lvl="1" indent="0">
              <a:lnSpc>
                <a:spcPct val="114000"/>
              </a:lnSpc>
              <a:buNone/>
            </a:pPr>
            <a:r>
              <a:rPr lang="en-GB" sz="2400" i="1" dirty="0">
                <a:solidFill>
                  <a:srgbClr val="602044"/>
                </a:solidFill>
                <a:latin typeface="Playfair Display" pitchFamily="2" charset="0"/>
              </a:rPr>
              <a:t>“My questions concern the land behind the pub. </a:t>
            </a:r>
          </a:p>
          <a:p>
            <a:pPr marL="201168" lvl="1" indent="0">
              <a:lnSpc>
                <a:spcPct val="114000"/>
              </a:lnSpc>
              <a:buNone/>
            </a:pPr>
            <a:r>
              <a:rPr lang="en-GB" sz="2400" i="1" dirty="0">
                <a:solidFill>
                  <a:srgbClr val="602044"/>
                </a:solidFill>
                <a:latin typeface="Playfair Display" pitchFamily="2" charset="0"/>
              </a:rPr>
              <a:t>It had been suggested that some of the land at the back of the pub could be used as a community garden, as well as a kitchen garden for the pub restaurant. </a:t>
            </a:r>
          </a:p>
          <a:p>
            <a:pPr marL="201168" lvl="1" indent="0">
              <a:lnSpc>
                <a:spcPct val="114000"/>
              </a:lnSpc>
              <a:buNone/>
            </a:pPr>
            <a:r>
              <a:rPr lang="en-GB" sz="2400" i="1" dirty="0">
                <a:solidFill>
                  <a:srgbClr val="602044"/>
                </a:solidFill>
                <a:latin typeface="Playfair Display" pitchFamily="2" charset="0"/>
              </a:rPr>
              <a:t>Is this still part of the plan? </a:t>
            </a:r>
          </a:p>
          <a:p>
            <a:pPr marL="201168" lvl="1" indent="0">
              <a:lnSpc>
                <a:spcPct val="114000"/>
              </a:lnSpc>
              <a:buNone/>
            </a:pPr>
            <a:r>
              <a:rPr lang="en-GB" sz="2400" i="1" dirty="0">
                <a:solidFill>
                  <a:srgbClr val="602044"/>
                </a:solidFill>
                <a:latin typeface="Playfair Display" pitchFamily="2" charset="0"/>
              </a:rPr>
              <a:t>If so, is funding available or will it be sought? </a:t>
            </a:r>
          </a:p>
          <a:p>
            <a:pPr marL="201168" lvl="1" indent="0">
              <a:lnSpc>
                <a:spcPct val="114000"/>
              </a:lnSpc>
              <a:buNone/>
            </a:pPr>
            <a:r>
              <a:rPr lang="en-GB" sz="2400" i="1" dirty="0">
                <a:solidFill>
                  <a:srgbClr val="602044"/>
                </a:solidFill>
                <a:latin typeface="Playfair Display" pitchFamily="2" charset="0"/>
              </a:rPr>
              <a:t>What is the timescale?”</a:t>
            </a:r>
          </a:p>
          <a:p>
            <a:endParaRPr lang="en-GB" sz="2800" i="1" dirty="0">
              <a:solidFill>
                <a:srgbClr val="602044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39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Vice Chair’s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Member Question 2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DC938-8D71-E649-ED75-FF166DC8F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57531"/>
            <a:ext cx="10256519" cy="4454996"/>
          </a:xfrm>
        </p:spPr>
        <p:txBody>
          <a:bodyPr>
            <a:normAutofit/>
          </a:bodyPr>
          <a:lstStyle/>
          <a:p>
            <a:pPr marL="201168" lvl="1" indent="0">
              <a:lnSpc>
                <a:spcPct val="114000"/>
              </a:lnSpc>
              <a:buNone/>
            </a:pPr>
            <a:r>
              <a:rPr lang="en-GB" sz="2400" i="1" dirty="0">
                <a:solidFill>
                  <a:srgbClr val="602044"/>
                </a:solidFill>
                <a:latin typeface="Playfair Display" pitchFamily="2" charset="0"/>
              </a:rPr>
              <a:t>“Any news on disabled access?”</a:t>
            </a:r>
          </a:p>
          <a:p>
            <a:endParaRPr lang="en-GB" sz="2800" i="1" dirty="0">
              <a:solidFill>
                <a:srgbClr val="602044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856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Vice Chair’s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Member Question 3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DC938-8D71-E649-ED75-FF166DC8F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57531"/>
            <a:ext cx="10256519" cy="4454996"/>
          </a:xfrm>
        </p:spPr>
        <p:txBody>
          <a:bodyPr>
            <a:normAutofit/>
          </a:bodyPr>
          <a:lstStyle/>
          <a:p>
            <a:pPr marL="201168" lvl="1" indent="0">
              <a:lnSpc>
                <a:spcPct val="114000"/>
              </a:lnSpc>
              <a:buNone/>
            </a:pPr>
            <a:r>
              <a:rPr lang="en-GB" sz="2400" i="1" dirty="0">
                <a:solidFill>
                  <a:srgbClr val="602044"/>
                </a:solidFill>
                <a:latin typeface="Playfair Display" pitchFamily="2" charset="0"/>
              </a:rPr>
              <a:t>“Are there any plans for a smoking shelter to enable smokers to smoke away from the front door? </a:t>
            </a:r>
          </a:p>
          <a:p>
            <a:pPr marL="201168" lvl="1" indent="0">
              <a:lnSpc>
                <a:spcPct val="114000"/>
              </a:lnSpc>
              <a:buNone/>
            </a:pPr>
            <a:r>
              <a:rPr lang="en-GB" sz="2400" i="1" dirty="0">
                <a:solidFill>
                  <a:srgbClr val="602044"/>
                </a:solidFill>
                <a:latin typeface="Playfair Display" pitchFamily="2" charset="0"/>
              </a:rPr>
              <a:t>It drifts into the building and is not pleasant to walk through for visitors to the pub.”</a:t>
            </a:r>
          </a:p>
          <a:p>
            <a:endParaRPr lang="en-GB" sz="2800" i="1" dirty="0">
              <a:solidFill>
                <a:srgbClr val="602044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173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Vice Chair’s Report: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Member Question 4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DC938-8D71-E649-ED75-FF166DC8F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57531"/>
            <a:ext cx="10256519" cy="4454996"/>
          </a:xfrm>
        </p:spPr>
        <p:txBody>
          <a:bodyPr>
            <a:normAutofit/>
          </a:bodyPr>
          <a:lstStyle/>
          <a:p>
            <a:pPr marL="201168" lvl="1" indent="0">
              <a:lnSpc>
                <a:spcPct val="114000"/>
              </a:lnSpc>
              <a:buNone/>
            </a:pPr>
            <a:r>
              <a:rPr lang="en-GB" sz="2400" i="1" dirty="0">
                <a:solidFill>
                  <a:srgbClr val="602044"/>
                </a:solidFill>
                <a:latin typeface="Playfair Display" pitchFamily="2" charset="0"/>
              </a:rPr>
              <a:t>“Bearing in mind that the kitchen will become operational, are there plans to move the monthly quiz away from the Saturday night slot?</a:t>
            </a:r>
          </a:p>
          <a:p>
            <a:pPr marL="201168" lvl="1" indent="0">
              <a:lnSpc>
                <a:spcPct val="114000"/>
              </a:lnSpc>
              <a:buNone/>
            </a:pPr>
            <a:r>
              <a:rPr lang="en-GB" sz="2400" i="1" dirty="0">
                <a:solidFill>
                  <a:srgbClr val="602044"/>
                </a:solidFill>
                <a:latin typeface="Playfair Display" pitchFamily="2" charset="0"/>
              </a:rPr>
              <a:t>It books up the pub on a peak weekend night and limits non-quiz participants.”</a:t>
            </a:r>
            <a:endParaRPr lang="en-GB" sz="2800" i="1" dirty="0">
              <a:solidFill>
                <a:srgbClr val="602044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891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77E6A-4288-5148-24AC-B573BCB4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868909"/>
            <a:ext cx="12191999" cy="880346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602044"/>
                </a:solidFill>
                <a:latin typeface="Playfair Display" pitchFamily="2" charset="0"/>
              </a:rPr>
              <a:t>Closing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11841-EF29-ED8E-CAEF-74A2AA37D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" y="3516461"/>
            <a:ext cx="12192001" cy="1532613"/>
          </a:xfrm>
        </p:spPr>
        <p:txBody>
          <a:bodyPr>
            <a:normAutofit/>
          </a:bodyPr>
          <a:lstStyle/>
          <a:p>
            <a:pPr marL="201168" lvl="1" indent="0" algn="ctr">
              <a:lnSpc>
                <a:spcPct val="114000"/>
              </a:lnSpc>
              <a:buNone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verlock SC" panose="02000506030000020004" pitchFamily="2" charset="0"/>
              </a:rPr>
              <a:t>AOB  |  Q&amp;A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BD4A1F-31BB-F31D-EC5F-28DD7F26F51F}"/>
              </a:ext>
            </a:extLst>
          </p:cNvPr>
          <p:cNvCxnSpPr/>
          <p:nvPr/>
        </p:nvCxnSpPr>
        <p:spPr>
          <a:xfrm>
            <a:off x="1193532" y="3417872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22F4C96-0D7F-6C84-C6F3-4EF325EB9735}"/>
              </a:ext>
            </a:extLst>
          </p:cNvPr>
          <p:cNvSpPr txBox="1">
            <a:spLocks/>
          </p:cNvSpPr>
          <p:nvPr/>
        </p:nvSpPr>
        <p:spPr>
          <a:xfrm>
            <a:off x="-1" y="2809919"/>
            <a:ext cx="12192001" cy="50275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indent="0" algn="ctr">
              <a:lnSpc>
                <a:spcPct val="114000"/>
              </a:lnSpc>
              <a:buFont typeface="Calibri" pitchFamily="34" charset="0"/>
              <a:buNone/>
            </a:pPr>
            <a:r>
              <a:rPr lang="en-GB" sz="2000" dirty="0">
                <a:solidFill>
                  <a:srgbClr val="602044"/>
                </a:solidFill>
                <a:latin typeface="Playfair Display" pitchFamily="2" charset="0"/>
              </a:rPr>
              <a:t>Katie O’Connell</a:t>
            </a:r>
          </a:p>
        </p:txBody>
      </p:sp>
    </p:spTree>
    <p:extLst>
      <p:ext uri="{BB962C8B-B14F-4D97-AF65-F5344CB8AC3E}">
        <p14:creationId xmlns:p14="http://schemas.microsoft.com/office/powerpoint/2010/main" val="1298794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Closing Remarks: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Share Nomination Process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DC938-8D71-E649-ED75-FF166DC8F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057531"/>
            <a:ext cx="4403080" cy="4454996"/>
          </a:xfrm>
        </p:spPr>
        <p:txBody>
          <a:bodyPr>
            <a:normAutofit/>
          </a:bodyPr>
          <a:lstStyle/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Share Nomination Forms are now available.</a:t>
            </a:r>
          </a:p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A copy of the nomination form will be distributed to members with the AGM minutes, and will be available on the CCPS website.</a:t>
            </a:r>
            <a:endParaRPr lang="en-GB" sz="2800" dirty="0">
              <a:solidFill>
                <a:srgbClr val="602044"/>
              </a:solidFill>
              <a:latin typeface="Playfair Display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ABE568-2291-0196-031E-2B24883E6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564" y="1202779"/>
            <a:ext cx="3741265" cy="4161203"/>
          </a:xfrm>
          <a:prstGeom prst="rect">
            <a:avLst/>
          </a:prstGeom>
          <a:ln>
            <a:solidFill>
              <a:srgbClr val="602044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isometricOffAxis2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717801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sp>
        <p:nvSpPr>
          <p:cNvPr id="157" name="Title 1">
            <a:extLst>
              <a:ext uri="{FF2B5EF4-FFF2-40B4-BE49-F238E27FC236}">
                <a16:creationId xmlns:a16="http://schemas.microsoft.com/office/drawing/2014/main" id="{D7C10BA1-EFFB-058C-123C-EBADE4DB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3299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602044"/>
                </a:solidFill>
                <a:latin typeface="Playfair Display" pitchFamily="2" charset="0"/>
              </a:rPr>
              <a:t>Closing Remarks: </a:t>
            </a:r>
            <a:r>
              <a:rPr lang="en-GB" sz="3200" b="1" dirty="0">
                <a:solidFill>
                  <a:srgbClr val="602044"/>
                </a:solidFill>
                <a:latin typeface="Playfair Display" pitchFamily="2" charset="0"/>
              </a:rPr>
              <a:t>AOB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E646936-0050-AAF3-F84F-426F6A17FBA6}"/>
              </a:ext>
            </a:extLst>
          </p:cNvPr>
          <p:cNvCxnSpPr/>
          <p:nvPr/>
        </p:nvCxnSpPr>
        <p:spPr>
          <a:xfrm>
            <a:off x="1193532" y="801891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11DC938-8D71-E649-ED75-FF166DC8F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057531"/>
            <a:ext cx="4403080" cy="4454996"/>
          </a:xfrm>
        </p:spPr>
        <p:txBody>
          <a:bodyPr>
            <a:normAutofit/>
          </a:bodyPr>
          <a:lstStyle/>
          <a:p>
            <a:pPr lvl="1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02044"/>
                </a:solidFill>
                <a:latin typeface="Playfair Display" pitchFamily="2" charset="0"/>
              </a:rPr>
              <a:t>Q&amp;A</a:t>
            </a:r>
            <a:endParaRPr lang="en-GB" sz="2800" dirty="0">
              <a:solidFill>
                <a:srgbClr val="602044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773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77E6A-4288-5148-24AC-B573BCB4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134085"/>
            <a:ext cx="12191999" cy="880346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602044"/>
                </a:solidFill>
                <a:latin typeface="Playfair Display" pitchFamily="2" charset="0"/>
              </a:rPr>
              <a:t>Thank You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4F5902-B69B-68C9-2412-81EA4F351391}"/>
              </a:ext>
            </a:extLst>
          </p:cNvPr>
          <p:cNvSpPr/>
          <p:nvPr/>
        </p:nvSpPr>
        <p:spPr>
          <a:xfrm>
            <a:off x="1" y="5895703"/>
            <a:ext cx="12192000" cy="962297"/>
          </a:xfrm>
          <a:prstGeom prst="rect">
            <a:avLst/>
          </a:prstGeom>
          <a:solidFill>
            <a:srgbClr val="206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70457C4-6D98-6F70-6990-A8E6BE941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2" b="33595"/>
          <a:stretch/>
        </p:blipFill>
        <p:spPr>
          <a:xfrm>
            <a:off x="9850741" y="5988171"/>
            <a:ext cx="2341258" cy="7773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BD4A1F-31BB-F31D-EC5F-28DD7F26F51F}"/>
              </a:ext>
            </a:extLst>
          </p:cNvPr>
          <p:cNvCxnSpPr/>
          <p:nvPr/>
        </p:nvCxnSpPr>
        <p:spPr>
          <a:xfrm>
            <a:off x="1193532" y="3683048"/>
            <a:ext cx="9966960" cy="0"/>
          </a:xfrm>
          <a:prstGeom prst="line">
            <a:avLst/>
          </a:prstGeom>
          <a:ln w="6350">
            <a:solidFill>
              <a:srgbClr val="206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22F4C96-0D7F-6C84-C6F3-4EF325EB9735}"/>
              </a:ext>
            </a:extLst>
          </p:cNvPr>
          <p:cNvSpPr txBox="1">
            <a:spLocks/>
          </p:cNvSpPr>
          <p:nvPr/>
        </p:nvSpPr>
        <p:spPr>
          <a:xfrm>
            <a:off x="-1" y="3075095"/>
            <a:ext cx="12192001" cy="50275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indent="0" algn="ctr">
              <a:lnSpc>
                <a:spcPct val="114000"/>
              </a:lnSpc>
              <a:buFont typeface="Calibri" pitchFamily="34" charset="0"/>
              <a:buNone/>
            </a:pPr>
            <a:r>
              <a:rPr lang="en-GB" sz="2000" dirty="0">
                <a:solidFill>
                  <a:srgbClr val="602044"/>
                </a:solidFill>
                <a:latin typeface="Playfair Display" pitchFamily="2" charset="0"/>
              </a:rPr>
              <a:t>The CCPS Management Committee</a:t>
            </a:r>
          </a:p>
        </p:txBody>
      </p:sp>
    </p:spTree>
    <p:extLst>
      <p:ext uri="{BB962C8B-B14F-4D97-AF65-F5344CB8AC3E}">
        <p14:creationId xmlns:p14="http://schemas.microsoft.com/office/powerpoint/2010/main" val="22880461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D7AD95BDF5B642A24456F0EB422385" ma:contentTypeVersion="10" ma:contentTypeDescription="Create a new document." ma:contentTypeScope="" ma:versionID="6a0222d4e1368989cc51268e5392c221">
  <xsd:schema xmlns:xsd="http://www.w3.org/2001/XMLSchema" xmlns:xs="http://www.w3.org/2001/XMLSchema" xmlns:p="http://schemas.microsoft.com/office/2006/metadata/properties" xmlns:ns2="9f4226da-9426-40d4-9c10-2f7da6bfb666" xmlns:ns3="415e4426-35da-45af-91d7-2d059f25383a" targetNamespace="http://schemas.microsoft.com/office/2006/metadata/properties" ma:root="true" ma:fieldsID="3a76eb6afcfa1cb7c192242bcda66e9c" ns2:_="" ns3:_="">
    <xsd:import namespace="9f4226da-9426-40d4-9c10-2f7da6bfb666"/>
    <xsd:import namespace="415e4426-35da-45af-91d7-2d059f2538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4226da-9426-40d4-9c10-2f7da6bfb6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5e4426-35da-45af-91d7-2d059f25383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6ED26C-2A4C-41C8-9AAD-60B133DCCF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4226da-9426-40d4-9c10-2f7da6bfb666"/>
    <ds:schemaRef ds:uri="415e4426-35da-45af-91d7-2d059f2538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7A59B1-0190-4C82-B86C-FDDD805B3B70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9f4226da-9426-40d4-9c10-2f7da6bfb666"/>
    <ds:schemaRef ds:uri="http://schemas.openxmlformats.org/package/2006/metadata/core-properties"/>
    <ds:schemaRef ds:uri="http://schemas.microsoft.com/office/infopath/2007/PartnerControls"/>
    <ds:schemaRef ds:uri="415e4426-35da-45af-91d7-2d059f25383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A1845BE-9BCF-4778-BDAD-28D049B7D3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1185</Words>
  <Application>Microsoft Office PowerPoint</Application>
  <PresentationFormat>Widescreen</PresentationFormat>
  <Paragraphs>175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Calibri</vt:lpstr>
      <vt:lpstr>Calibri Light</vt:lpstr>
      <vt:lpstr>Overlock SC</vt:lpstr>
      <vt:lpstr>Arial</vt:lpstr>
      <vt:lpstr>Playfair Display</vt:lpstr>
      <vt:lpstr>Retrospect</vt:lpstr>
      <vt:lpstr>PowerPoint Presentation</vt:lpstr>
      <vt:lpstr>Housekeeping</vt:lpstr>
      <vt:lpstr>Welcome</vt:lpstr>
      <vt:lpstr>Chair’s Report</vt:lpstr>
      <vt:lpstr>Chair’s Report: Our Progress So Far</vt:lpstr>
      <vt:lpstr>Chair’s Report: Our Look Ahead</vt:lpstr>
      <vt:lpstr>Treasurer’s Report</vt:lpstr>
      <vt:lpstr>Treasurer’s Report: Approval of Accounts</vt:lpstr>
      <vt:lpstr>Treasurer’s Report: Appointments</vt:lpstr>
      <vt:lpstr>Secretary’s Report</vt:lpstr>
      <vt:lpstr>Secretary’s Report: Management Committee Elections</vt:lpstr>
      <vt:lpstr>Secretary’s Report: Voting Arrangements</vt:lpstr>
      <vt:lpstr>Secretary’s Report: Voting Arrangements</vt:lpstr>
      <vt:lpstr>Secretary’s Report: Voting Arrangements</vt:lpstr>
      <vt:lpstr>Secretary’s Report: Communications Improvements</vt:lpstr>
      <vt:lpstr>Update from Our Tenants</vt:lpstr>
      <vt:lpstr>Vice Chair’s Report</vt:lpstr>
      <vt:lpstr>Vice Chair’s Report: Member Question 1</vt:lpstr>
      <vt:lpstr>Vice Chair’s Report: Member Question 2</vt:lpstr>
      <vt:lpstr>Vice Chair’s Report: Member Question 3</vt:lpstr>
      <vt:lpstr>Vice Chair’s Report: Member Question 4</vt:lpstr>
      <vt:lpstr>Closing Remarks</vt:lpstr>
      <vt:lpstr>Closing Remarks: Share Nomination Process</vt:lpstr>
      <vt:lpstr>Closing Remarks: AOB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Tom Self</cp:lastModifiedBy>
  <cp:revision>2</cp:revision>
  <dcterms:created xsi:type="dcterms:W3CDTF">2022-09-28T19:41:13Z</dcterms:created>
  <dcterms:modified xsi:type="dcterms:W3CDTF">2022-10-26T18:17:10Z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0x01010073D7AD95BDF5B642A24456F0EB422385</vt:lpwstr>
  </property>
</Properties>
</file>